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41" r:id="rId2"/>
    <p:sldId id="351" r:id="rId3"/>
    <p:sldId id="668" r:id="rId4"/>
    <p:sldId id="738" r:id="rId5"/>
    <p:sldId id="743" r:id="rId6"/>
    <p:sldId id="324" r:id="rId7"/>
    <p:sldId id="345" r:id="rId8"/>
    <p:sldId id="346" r:id="rId9"/>
    <p:sldId id="670" r:id="rId10"/>
    <p:sldId id="308" r:id="rId11"/>
    <p:sldId id="306" r:id="rId12"/>
    <p:sldId id="290" r:id="rId13"/>
    <p:sldId id="291" r:id="rId14"/>
    <p:sldId id="739" r:id="rId15"/>
    <p:sldId id="665" r:id="rId16"/>
    <p:sldId id="307" r:id="rId17"/>
    <p:sldId id="742" r:id="rId18"/>
    <p:sldId id="260" r:id="rId19"/>
    <p:sldId id="262" r:id="rId20"/>
    <p:sldId id="263" r:id="rId21"/>
    <p:sldId id="740" r:id="rId22"/>
    <p:sldId id="717" r:id="rId23"/>
    <p:sldId id="266" r:id="rId24"/>
    <p:sldId id="267" r:id="rId25"/>
    <p:sldId id="268" r:id="rId26"/>
    <p:sldId id="718" r:id="rId27"/>
    <p:sldId id="270" r:id="rId28"/>
    <p:sldId id="272" r:id="rId29"/>
    <p:sldId id="273" r:id="rId30"/>
    <p:sldId id="274" r:id="rId31"/>
    <p:sldId id="275" r:id="rId32"/>
    <p:sldId id="277" r:id="rId33"/>
    <p:sldId id="278" r:id="rId34"/>
    <p:sldId id="281" r:id="rId35"/>
    <p:sldId id="728" r:id="rId36"/>
    <p:sldId id="285" r:id="rId37"/>
    <p:sldId id="286" r:id="rId38"/>
    <p:sldId id="390" r:id="rId39"/>
    <p:sldId id="729" r:id="rId40"/>
    <p:sldId id="399" r:id="rId41"/>
    <p:sldId id="535" r:id="rId42"/>
    <p:sldId id="741" r:id="rId43"/>
    <p:sldId id="288" r:id="rId44"/>
    <p:sldId id="66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Bertrand ROUAMBA" initials="GBR" lastIdx="2" clrIdx="0">
    <p:extLst>
      <p:ext uri="{19B8F6BF-5375-455C-9EA6-DF929625EA0E}">
        <p15:presenceInfo xmlns:p15="http://schemas.microsoft.com/office/powerpoint/2012/main" userId="d57dfba037e62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2337" autoAdjust="0"/>
  </p:normalViewPr>
  <p:slideViewPr>
    <p:cSldViewPr snapToGrid="0">
      <p:cViewPr>
        <p:scale>
          <a:sx n="59" d="100"/>
          <a:sy n="59" d="100"/>
        </p:scale>
        <p:origin x="10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A9404-1765-49A9-9BE1-DB957A62C4EF}" type="datetimeFigureOut">
              <a:rPr lang="en-US" smtClean="0"/>
              <a:t>10/28/2021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9DB0-0FC7-4CCA-81D7-90974777E3A6}" type="slidenum">
              <a:rPr lang="en-US" smtClean="0"/>
              <a:t>‹N°›</a:t>
            </a:fld>
            <a:endParaRPr lang="en-US"/>
          </a:p>
        </p:txBody>
      </p:sp>
    </p:spTree>
    <p:extLst>
      <p:ext uri="{BB962C8B-B14F-4D97-AF65-F5344CB8AC3E}">
        <p14:creationId xmlns:p14="http://schemas.microsoft.com/office/powerpoint/2010/main" val="249314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8C06953-CCC0-4CBF-B92F-D9EABAE63E99}"/>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9CBCE8-6DB8-4675-B62D-DC824E7B1F0D}" type="slidenum">
              <a:rPr lang="it-IT" altLang="en-US">
                <a:latin typeface="Calibri" panose="020F0502020204030204" pitchFamily="34" charset="0"/>
              </a:rPr>
              <a:pPr eaLnBrk="1" hangingPunct="1"/>
              <a:t>9</a:t>
            </a:fld>
            <a:endParaRPr lang="it-IT" altLang="en-US">
              <a:latin typeface="Calibri" panose="020F0502020204030204" pitchFamily="34" charset="0"/>
            </a:endParaRPr>
          </a:p>
        </p:txBody>
      </p:sp>
      <p:sp>
        <p:nvSpPr>
          <p:cNvPr id="79875" name="Rectangle 2">
            <a:extLst>
              <a:ext uri="{FF2B5EF4-FFF2-40B4-BE49-F238E27FC236}">
                <a16:creationId xmlns:a16="http://schemas.microsoft.com/office/drawing/2014/main" id="{541E0C01-F93B-4935-A755-658B998A822A}"/>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BC472A9E-6590-47F4-83B7-4CE93F6239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extLst>
      <p:ext uri="{BB962C8B-B14F-4D97-AF65-F5344CB8AC3E}">
        <p14:creationId xmlns:p14="http://schemas.microsoft.com/office/powerpoint/2010/main" val="150128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a:extLst>
              <a:ext uri="{FF2B5EF4-FFF2-40B4-BE49-F238E27FC236}">
                <a16:creationId xmlns:a16="http://schemas.microsoft.com/office/drawing/2014/main" id="{15C6EA36-9A6F-448B-91B6-BA0F958D9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a:extLst>
              <a:ext uri="{FF2B5EF4-FFF2-40B4-BE49-F238E27FC236}">
                <a16:creationId xmlns:a16="http://schemas.microsoft.com/office/drawing/2014/main" id="{0B5729E6-CC2D-4A1E-ADFD-930D0C702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pPr>
            <a:r>
              <a:rPr lang="fr-FR" altLang="fr-FR"/>
              <a:t>Les quatre grands axes des précautions standard: hygiène des mains, gestion de l</a:t>
            </a:r>
            <a:r>
              <a:rPr lang="ja-JP" altLang="fr-FR"/>
              <a:t>’</a:t>
            </a:r>
            <a:r>
              <a:rPr lang="fr-FR" altLang="ja-JP"/>
              <a:t>environnement (hygiène des locaux, gestion des DBM, Matériel utilisé pour dispenser des soins, linge, …), le port des EPI (Gants</a:t>
            </a:r>
          </a:p>
          <a:p>
            <a:pPr eaLnBrk="1" hangingPunct="1">
              <a:lnSpc>
                <a:spcPct val="120000"/>
              </a:lnSpc>
            </a:pPr>
            <a:r>
              <a:rPr lang="fr-FR" altLang="fr-FR"/>
              <a:t>Protection du visage (yeux, nez et bouche), Blouses, Hygiène respiratoire et règles à respecter quand on tousse ), CAT devant AELB . Regrouper les Précautions Standard selon ces grands axes.</a:t>
            </a:r>
          </a:p>
          <a:p>
            <a:r>
              <a:rPr lang="fr-FR" altLang="fr-FR"/>
              <a:t> </a:t>
            </a:r>
          </a:p>
          <a:p>
            <a:endParaRPr lang="fr-FR" altLang="fr-FR"/>
          </a:p>
        </p:txBody>
      </p:sp>
      <p:sp>
        <p:nvSpPr>
          <p:cNvPr id="92164" name="Espace réservé du numéro de diapositive 3">
            <a:extLst>
              <a:ext uri="{FF2B5EF4-FFF2-40B4-BE49-F238E27FC236}">
                <a16:creationId xmlns:a16="http://schemas.microsoft.com/office/drawing/2014/main" id="{DCA367B4-B781-484B-B614-16788F6A34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2A8608-60B7-46C5-BAAD-ACE96014DA90}" type="slidenum">
              <a:rPr lang="fr-FR" altLang="fr-FR">
                <a:latin typeface="Calibri" panose="020F0502020204030204" pitchFamily="34" charset="0"/>
              </a:rPr>
              <a:pPr/>
              <a:t>20</a:t>
            </a:fld>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a:extLst>
              <a:ext uri="{FF2B5EF4-FFF2-40B4-BE49-F238E27FC236}">
                <a16:creationId xmlns:a16="http://schemas.microsoft.com/office/drawing/2014/main" id="{15C6EA36-9A6F-448B-91B6-BA0F958D9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a:extLst>
              <a:ext uri="{FF2B5EF4-FFF2-40B4-BE49-F238E27FC236}">
                <a16:creationId xmlns:a16="http://schemas.microsoft.com/office/drawing/2014/main" id="{0B5729E6-CC2D-4A1E-ADFD-930D0C702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pPr>
            <a:r>
              <a:rPr lang="fr-FR" altLang="fr-FR"/>
              <a:t>Les quatre grands axes des précautions standard: hygiène des mains, gestion de l</a:t>
            </a:r>
            <a:r>
              <a:rPr lang="ja-JP" altLang="fr-FR"/>
              <a:t>’</a:t>
            </a:r>
            <a:r>
              <a:rPr lang="fr-FR" altLang="ja-JP"/>
              <a:t>environnement (hygiène des locaux, gestion des DBM, Matériel utilisé pour dispenser des soins, linge, …), le port des EPI (Gants</a:t>
            </a:r>
          </a:p>
          <a:p>
            <a:pPr eaLnBrk="1" hangingPunct="1">
              <a:lnSpc>
                <a:spcPct val="120000"/>
              </a:lnSpc>
            </a:pPr>
            <a:r>
              <a:rPr lang="fr-FR" altLang="fr-FR"/>
              <a:t>Protection du visage (yeux, nez et bouche), Blouses, Hygiène respiratoire et règles à respecter quand on tousse ), CAT devant AELB . Regrouper les Précautions Standard selon ces grands axes.</a:t>
            </a:r>
          </a:p>
          <a:p>
            <a:r>
              <a:rPr lang="fr-FR" altLang="fr-FR"/>
              <a:t> </a:t>
            </a:r>
          </a:p>
          <a:p>
            <a:endParaRPr lang="fr-FR" altLang="fr-FR"/>
          </a:p>
        </p:txBody>
      </p:sp>
      <p:sp>
        <p:nvSpPr>
          <p:cNvPr id="92164" name="Espace réservé du numéro de diapositive 3">
            <a:extLst>
              <a:ext uri="{FF2B5EF4-FFF2-40B4-BE49-F238E27FC236}">
                <a16:creationId xmlns:a16="http://schemas.microsoft.com/office/drawing/2014/main" id="{DCA367B4-B781-484B-B614-16788F6A34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2A8608-60B7-46C5-BAAD-ACE96014DA90}" type="slidenum">
              <a:rPr lang="fr-FR" altLang="fr-FR">
                <a:latin typeface="Calibri" panose="020F0502020204030204" pitchFamily="34" charset="0"/>
              </a:rPr>
              <a:pPr/>
              <a:t>21</a:t>
            </a:fld>
            <a:endParaRPr lang="fr-FR" altLang="fr-FR">
              <a:latin typeface="Calibri" panose="020F0502020204030204" pitchFamily="34" charset="0"/>
            </a:endParaRPr>
          </a:p>
        </p:txBody>
      </p:sp>
    </p:spTree>
    <p:extLst>
      <p:ext uri="{BB962C8B-B14F-4D97-AF65-F5344CB8AC3E}">
        <p14:creationId xmlns:p14="http://schemas.microsoft.com/office/powerpoint/2010/main" val="347001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a:extLst>
              <a:ext uri="{FF2B5EF4-FFF2-40B4-BE49-F238E27FC236}">
                <a16:creationId xmlns:a16="http://schemas.microsoft.com/office/drawing/2014/main" id="{AC10F775-165A-4828-B45B-9797FE1174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a:extLst>
              <a:ext uri="{FF2B5EF4-FFF2-40B4-BE49-F238E27FC236}">
                <a16:creationId xmlns:a16="http://schemas.microsoft.com/office/drawing/2014/main" id="{824FD0C1-9637-4B21-ACB3-CAC7E5E45D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Image à remplacer, indication 2 pas totalement visible.</a:t>
            </a:r>
          </a:p>
        </p:txBody>
      </p:sp>
      <p:sp>
        <p:nvSpPr>
          <p:cNvPr id="97284" name="Espace réservé du numéro de diapositive 3">
            <a:extLst>
              <a:ext uri="{FF2B5EF4-FFF2-40B4-BE49-F238E27FC236}">
                <a16:creationId xmlns:a16="http://schemas.microsoft.com/office/drawing/2014/main" id="{49FFEA27-073D-434A-A3A5-BD5321145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A4075F-ADF5-4589-9C63-EA4A2E5036E2}" type="slidenum">
              <a:rPr lang="fr-FR" altLang="fr-FR">
                <a:latin typeface="Calibri" panose="020F0502020204030204" pitchFamily="34" charset="0"/>
              </a:rPr>
              <a:pPr/>
              <a:t>23</a:t>
            </a:fld>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a:extLst>
              <a:ext uri="{FF2B5EF4-FFF2-40B4-BE49-F238E27FC236}">
                <a16:creationId xmlns:a16="http://schemas.microsoft.com/office/drawing/2014/main" id="{0E29A253-1046-4C6C-B51C-DD9BCAE2D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a:extLst>
              <a:ext uri="{FF2B5EF4-FFF2-40B4-BE49-F238E27FC236}">
                <a16:creationId xmlns:a16="http://schemas.microsoft.com/office/drawing/2014/main" id="{0F3DD257-49D6-49E9-8C71-3CF552F347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solidFill>
                  <a:srgbClr val="FF0000"/>
                </a:solidFill>
              </a:rPr>
              <a:t>« Gel hydro-alcoolique pour les mains si les mains sont visiblement propre »</a:t>
            </a:r>
          </a:p>
          <a:p>
            <a:endParaRPr lang="fr-FR" altLang="fr-FR"/>
          </a:p>
        </p:txBody>
      </p:sp>
      <p:sp>
        <p:nvSpPr>
          <p:cNvPr id="99332" name="Espace réservé du numéro de diapositive 3">
            <a:extLst>
              <a:ext uri="{FF2B5EF4-FFF2-40B4-BE49-F238E27FC236}">
                <a16:creationId xmlns:a16="http://schemas.microsoft.com/office/drawing/2014/main" id="{C1A68909-D498-4F3C-8319-2DA06715F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8BC420-CA15-47D2-A5D0-BFB515CC6266}" type="slidenum">
              <a:rPr lang="fr-FR" altLang="fr-FR">
                <a:latin typeface="Calibri" panose="020F0502020204030204" pitchFamily="34" charset="0"/>
              </a:rPr>
              <a:pPr/>
              <a:t>24</a:t>
            </a:fld>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a:extLst>
              <a:ext uri="{FF2B5EF4-FFF2-40B4-BE49-F238E27FC236}">
                <a16:creationId xmlns:a16="http://schemas.microsoft.com/office/drawing/2014/main" id="{AF9C7563-31A2-42A2-A614-E839F76C14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a:extLst>
              <a:ext uri="{FF2B5EF4-FFF2-40B4-BE49-F238E27FC236}">
                <a16:creationId xmlns:a16="http://schemas.microsoft.com/office/drawing/2014/main" id="{31992E4C-481E-4B1D-9513-4B88631C29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 Image à changer car incomplète »</a:t>
            </a:r>
          </a:p>
        </p:txBody>
      </p:sp>
      <p:sp>
        <p:nvSpPr>
          <p:cNvPr id="101380" name="Espace réservé du numéro de diapositive 3">
            <a:extLst>
              <a:ext uri="{FF2B5EF4-FFF2-40B4-BE49-F238E27FC236}">
                <a16:creationId xmlns:a16="http://schemas.microsoft.com/office/drawing/2014/main" id="{73500728-340F-44DB-B1AE-3E332037F8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867CD8-2FDD-44C8-93EC-55062B1BB15A}" type="slidenum">
              <a:rPr lang="fr-FR" altLang="fr-FR">
                <a:latin typeface="Calibri" panose="020F0502020204030204" pitchFamily="34" charset="0"/>
              </a:rPr>
              <a:pPr/>
              <a:t>25</a:t>
            </a:fld>
            <a:endParaRPr lang="fr-FR"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a:extLst>
              <a:ext uri="{FF2B5EF4-FFF2-40B4-BE49-F238E27FC236}">
                <a16:creationId xmlns:a16="http://schemas.microsoft.com/office/drawing/2014/main" id="{02A15C60-8431-42A5-B1BC-CB5FB32ADA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a:extLst>
              <a:ext uri="{FF2B5EF4-FFF2-40B4-BE49-F238E27FC236}">
                <a16:creationId xmlns:a16="http://schemas.microsoft.com/office/drawing/2014/main" id="{2E1A5F93-2C7A-4A3F-8276-30D4B84BD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09572" name="Espace réservé du numéro de diapositive 3">
            <a:extLst>
              <a:ext uri="{FF2B5EF4-FFF2-40B4-BE49-F238E27FC236}">
                <a16:creationId xmlns:a16="http://schemas.microsoft.com/office/drawing/2014/main" id="{37E340AB-9E7C-4F3B-A681-FDDD36149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7827C95-63C3-42F9-A8A2-7B11FB844A51}" type="slidenum">
              <a:rPr lang="fr-FR" altLang="fr-FR">
                <a:latin typeface="Calibri" panose="020F0502020204030204" pitchFamily="34" charset="0"/>
              </a:rPr>
              <a:pPr/>
              <a:t>28</a:t>
            </a:fld>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a:extLst>
              <a:ext uri="{FF2B5EF4-FFF2-40B4-BE49-F238E27FC236}">
                <a16:creationId xmlns:a16="http://schemas.microsoft.com/office/drawing/2014/main" id="{13F626F2-23FA-4FA9-8E9B-001021068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a:extLst>
              <a:ext uri="{FF2B5EF4-FFF2-40B4-BE49-F238E27FC236}">
                <a16:creationId xmlns:a16="http://schemas.microsoft.com/office/drawing/2014/main" id="{056D96B4-B9B1-4C87-81C6-E26590301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a:solidFill>
                  <a:srgbClr val="002060"/>
                </a:solidFill>
              </a:rPr>
              <a:t>Remarque </a:t>
            </a:r>
            <a:r>
              <a:rPr lang="fr-FR" altLang="fr-FR"/>
              <a:t>: ces équipements sont aussi utilisés en cas d’exposition à un risque chimique ou toxique (chimiothérapie, pré-désinfection).</a:t>
            </a:r>
          </a:p>
          <a:p>
            <a:pPr eaLnBrk="1" hangingPunct="1">
              <a:spcBef>
                <a:spcPct val="0"/>
              </a:spcBef>
            </a:pPr>
            <a:endParaRPr lang="fr-FR" altLang="fr-FR"/>
          </a:p>
        </p:txBody>
      </p:sp>
      <p:sp>
        <p:nvSpPr>
          <p:cNvPr id="111620" name="Espace réservé du numéro de diapositive 3">
            <a:extLst>
              <a:ext uri="{FF2B5EF4-FFF2-40B4-BE49-F238E27FC236}">
                <a16:creationId xmlns:a16="http://schemas.microsoft.com/office/drawing/2014/main" id="{0567CF1B-FD91-4E17-AA44-E40BBDC652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8AAB08-4CB4-4AC1-9F79-70D6F6C9656F}" type="slidenum">
              <a:rPr lang="fr-FR" altLang="fr-FR">
                <a:solidFill>
                  <a:srgbClr val="000000"/>
                </a:solidFill>
                <a:latin typeface="Calibri" panose="020F0502020204030204" pitchFamily="34" charset="0"/>
              </a:rPr>
              <a:pPr/>
              <a:t>29</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a:extLst>
              <a:ext uri="{FF2B5EF4-FFF2-40B4-BE49-F238E27FC236}">
                <a16:creationId xmlns:a16="http://schemas.microsoft.com/office/drawing/2014/main" id="{BBE4FCD7-37A7-4DF3-A555-55785ED40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a:extLst>
              <a:ext uri="{FF2B5EF4-FFF2-40B4-BE49-F238E27FC236}">
                <a16:creationId xmlns:a16="http://schemas.microsoft.com/office/drawing/2014/main" id="{A6EB4B7C-9EDE-43A2-BF71-B358794C38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3668" name="Espace réservé du numéro de diapositive 3">
            <a:extLst>
              <a:ext uri="{FF2B5EF4-FFF2-40B4-BE49-F238E27FC236}">
                <a16:creationId xmlns:a16="http://schemas.microsoft.com/office/drawing/2014/main" id="{54DE6CDB-F8A8-4EF6-9D7D-FB7F76FB75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B2A549-B526-4809-810F-3EDC1BC6E471}" type="slidenum">
              <a:rPr lang="fr-FR" altLang="fr-FR">
                <a:solidFill>
                  <a:srgbClr val="000000"/>
                </a:solidFill>
                <a:latin typeface="Calibri" panose="020F0502020204030204" pitchFamily="34" charset="0"/>
              </a:rPr>
              <a:pPr/>
              <a:t>30</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a:extLst>
              <a:ext uri="{FF2B5EF4-FFF2-40B4-BE49-F238E27FC236}">
                <a16:creationId xmlns:a16="http://schemas.microsoft.com/office/drawing/2014/main" id="{A1388F1A-1DC2-4678-B129-8646BBACC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a:extLst>
              <a:ext uri="{FF2B5EF4-FFF2-40B4-BE49-F238E27FC236}">
                <a16:creationId xmlns:a16="http://schemas.microsoft.com/office/drawing/2014/main" id="{BE865BC3-1B49-4177-A1B9-4D14FFD6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Si la blouse n’est pas imperméable, porter un tablier.</a:t>
            </a:r>
          </a:p>
        </p:txBody>
      </p:sp>
      <p:sp>
        <p:nvSpPr>
          <p:cNvPr id="115716" name="Espace réservé du numéro de diapositive 3">
            <a:extLst>
              <a:ext uri="{FF2B5EF4-FFF2-40B4-BE49-F238E27FC236}">
                <a16:creationId xmlns:a16="http://schemas.microsoft.com/office/drawing/2014/main" id="{74D66145-0F0E-4ECE-B64C-88A854CD8E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FC3F8A5-0FC2-4818-BAE3-4CDE194C9C08}" type="slidenum">
              <a:rPr lang="fr-FR" altLang="fr-FR">
                <a:solidFill>
                  <a:srgbClr val="000000"/>
                </a:solidFill>
                <a:latin typeface="Calibri" panose="020F0502020204030204" pitchFamily="34" charset="0"/>
              </a:rPr>
              <a:pPr/>
              <a:t>31</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a:extLst>
              <a:ext uri="{FF2B5EF4-FFF2-40B4-BE49-F238E27FC236}">
                <a16:creationId xmlns:a16="http://schemas.microsoft.com/office/drawing/2014/main" id="{3E5A02B9-20DA-418E-8B9F-F23DC54D7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a:extLst>
              <a:ext uri="{FF2B5EF4-FFF2-40B4-BE49-F238E27FC236}">
                <a16:creationId xmlns:a16="http://schemas.microsoft.com/office/drawing/2014/main" id="{161F358A-E7CA-4927-B49B-A4E67C6316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ts val="500"/>
              </a:spcBef>
            </a:pPr>
            <a:r>
              <a:rPr lang="fr-FR" altLang="fr-FR" sz="3000">
                <a:cs typeface="Times New Roman" panose="02020603050405020304" pitchFamily="18" charset="0"/>
              </a:rPr>
              <a:t>E</a:t>
            </a:r>
            <a:r>
              <a:rPr lang="fr-FR" altLang="fr-FR">
                <a:latin typeface="Verdana" panose="020B0604030504040204" pitchFamily="34" charset="0"/>
              </a:rPr>
              <a:t>xemples :</a:t>
            </a:r>
          </a:p>
          <a:p>
            <a:pPr lvl="1" eaLnBrk="1" hangingPunct="1">
              <a:spcBef>
                <a:spcPct val="0"/>
              </a:spcBef>
              <a:buFont typeface="Wingdings" panose="05000000000000000000" pitchFamily="2" charset="2"/>
              <a:buChar char="§"/>
            </a:pPr>
            <a:r>
              <a:rPr lang="fr-FR" altLang="fr-FR">
                <a:latin typeface="Verdana" panose="020B0604030504040204" pitchFamily="34" charset="0"/>
              </a:rPr>
              <a:t>Intervention chirurgicale</a:t>
            </a:r>
          </a:p>
          <a:p>
            <a:pPr lvl="1" eaLnBrk="1" hangingPunct="1">
              <a:spcBef>
                <a:spcPct val="0"/>
              </a:spcBef>
              <a:buFont typeface="Wingdings" panose="05000000000000000000" pitchFamily="2" charset="2"/>
              <a:buChar char="§"/>
            </a:pPr>
            <a:r>
              <a:rPr lang="fr-FR" altLang="fr-FR">
                <a:latin typeface="Verdana" panose="020B0604030504040204" pitchFamily="34" charset="0"/>
              </a:rPr>
              <a:t>Intubation</a:t>
            </a:r>
          </a:p>
          <a:p>
            <a:pPr lvl="1" eaLnBrk="1" hangingPunct="1">
              <a:spcBef>
                <a:spcPct val="0"/>
              </a:spcBef>
              <a:buFont typeface="Wingdings" panose="05000000000000000000" pitchFamily="2" charset="2"/>
              <a:buChar char="§"/>
            </a:pPr>
            <a:r>
              <a:rPr lang="fr-FR" altLang="fr-FR">
                <a:latin typeface="Verdana" panose="020B0604030504040204" pitchFamily="34" charset="0"/>
              </a:rPr>
              <a:t>Aspiration</a:t>
            </a:r>
            <a:endParaRPr lang="fr-FR" altLang="fr-FR">
              <a:solidFill>
                <a:srgbClr val="FFFFFF"/>
              </a:solidFill>
              <a:latin typeface="Verdana" panose="020B0604030504040204" pitchFamily="34" charset="0"/>
            </a:endParaRPr>
          </a:p>
          <a:p>
            <a:pPr lvl="1" eaLnBrk="1" hangingPunct="1">
              <a:spcBef>
                <a:spcPct val="0"/>
              </a:spcBef>
              <a:buFont typeface="Wingdings" panose="05000000000000000000" pitchFamily="2" charset="2"/>
              <a:buChar char="§"/>
            </a:pPr>
            <a:r>
              <a:rPr lang="fr-FR" altLang="fr-FR">
                <a:latin typeface="Verdana" panose="020B0604030504040204" pitchFamily="34" charset="0"/>
              </a:rPr>
              <a:t>Accouchement</a:t>
            </a:r>
          </a:p>
          <a:p>
            <a:pPr algn="just" eaLnBrk="1" hangingPunct="1">
              <a:spcBef>
                <a:spcPts val="500"/>
              </a:spcBef>
            </a:pPr>
            <a:r>
              <a:rPr lang="fr-FR" altLang="fr-FR" sz="3000">
                <a:cs typeface="Times New Roman" panose="02020603050405020304" pitchFamily="18" charset="0"/>
              </a:rPr>
              <a:t>E</a:t>
            </a:r>
            <a:r>
              <a:rPr lang="fr-FR" altLang="fr-FR">
                <a:latin typeface="Verdana" panose="020B0604030504040204" pitchFamily="34" charset="0"/>
              </a:rPr>
              <a:t>xemples :</a:t>
            </a:r>
          </a:p>
          <a:p>
            <a:pPr lvl="1" eaLnBrk="1" hangingPunct="1">
              <a:spcBef>
                <a:spcPct val="0"/>
              </a:spcBef>
              <a:buFont typeface="Wingdings" panose="05000000000000000000" pitchFamily="2" charset="2"/>
              <a:buChar char="§"/>
            </a:pPr>
            <a:r>
              <a:rPr lang="fr-FR" altLang="fr-FR">
                <a:latin typeface="Verdana" panose="020B0604030504040204" pitchFamily="34" charset="0"/>
              </a:rPr>
              <a:t>Intervention chirurgicale</a:t>
            </a:r>
          </a:p>
          <a:p>
            <a:pPr lvl="1" eaLnBrk="1" hangingPunct="1">
              <a:spcBef>
                <a:spcPct val="0"/>
              </a:spcBef>
              <a:buFont typeface="Wingdings" panose="05000000000000000000" pitchFamily="2" charset="2"/>
              <a:buChar char="§"/>
            </a:pPr>
            <a:r>
              <a:rPr lang="fr-FR" altLang="fr-FR">
                <a:latin typeface="Verdana" panose="020B0604030504040204" pitchFamily="34" charset="0"/>
              </a:rPr>
              <a:t>Intubation</a:t>
            </a:r>
          </a:p>
          <a:p>
            <a:pPr lvl="1" eaLnBrk="1" hangingPunct="1">
              <a:spcBef>
                <a:spcPct val="0"/>
              </a:spcBef>
              <a:buFont typeface="Wingdings" panose="05000000000000000000" pitchFamily="2" charset="2"/>
              <a:buChar char="§"/>
            </a:pPr>
            <a:r>
              <a:rPr lang="fr-FR" altLang="fr-FR">
                <a:latin typeface="Verdana" panose="020B0604030504040204" pitchFamily="34" charset="0"/>
              </a:rPr>
              <a:t>Aspiration</a:t>
            </a:r>
            <a:endParaRPr lang="fr-FR" altLang="fr-FR">
              <a:solidFill>
                <a:srgbClr val="FFFFFF"/>
              </a:solidFill>
              <a:latin typeface="Verdana" panose="020B0604030504040204" pitchFamily="34" charset="0"/>
            </a:endParaRPr>
          </a:p>
          <a:p>
            <a:pPr lvl="1" eaLnBrk="1" hangingPunct="1">
              <a:spcBef>
                <a:spcPct val="0"/>
              </a:spcBef>
              <a:buFont typeface="Wingdings" panose="05000000000000000000" pitchFamily="2" charset="2"/>
              <a:buChar char="§"/>
            </a:pPr>
            <a:r>
              <a:rPr lang="fr-FR" altLang="fr-FR">
                <a:latin typeface="Verdana" panose="020B0604030504040204" pitchFamily="34" charset="0"/>
              </a:rPr>
              <a:t>Accouchement</a:t>
            </a:r>
          </a:p>
          <a:p>
            <a:pPr eaLnBrk="1" hangingPunct="1">
              <a:spcBef>
                <a:spcPct val="0"/>
              </a:spcBef>
            </a:pPr>
            <a:endParaRPr lang="fr-FR" altLang="fr-FR"/>
          </a:p>
          <a:p>
            <a:pPr eaLnBrk="1" hangingPunct="1">
              <a:spcBef>
                <a:spcPct val="0"/>
              </a:spcBef>
            </a:pPr>
            <a:endParaRPr lang="fr-FR" altLang="fr-FR"/>
          </a:p>
          <a:p>
            <a:pPr eaLnBrk="1" hangingPunct="1">
              <a:spcBef>
                <a:spcPct val="0"/>
              </a:spcBef>
            </a:pPr>
            <a:endParaRPr lang="fr-FR" altLang="fr-FR"/>
          </a:p>
        </p:txBody>
      </p:sp>
      <p:sp>
        <p:nvSpPr>
          <p:cNvPr id="118788" name="Espace réservé du numéro de diapositive 3">
            <a:extLst>
              <a:ext uri="{FF2B5EF4-FFF2-40B4-BE49-F238E27FC236}">
                <a16:creationId xmlns:a16="http://schemas.microsoft.com/office/drawing/2014/main" id="{3903677A-254F-4C3A-BE1C-2DECF0307A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3B0C26-A906-417B-9530-713389C63B16}" type="slidenum">
              <a:rPr lang="fr-FR" altLang="fr-FR">
                <a:solidFill>
                  <a:srgbClr val="000000"/>
                </a:solidFill>
                <a:latin typeface="Calibri" panose="020F0502020204030204" pitchFamily="34" charset="0"/>
              </a:rPr>
              <a:pPr/>
              <a:t>32</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eaLnBrk="1" hangingPunct="1"/>
            <a:r>
              <a:rPr lang="en-GB" dirty="0">
                <a:cs typeface="KodchiangUPC" pitchFamily="18" charset="-34"/>
              </a:rPr>
              <a:t>Infection results from interaction between infectious agent and susceptible host and is affected by the environment </a:t>
            </a:r>
          </a:p>
          <a:p>
            <a:pPr eaLnBrk="1" hangingPunct="1"/>
            <a:r>
              <a:rPr lang="en-GB" dirty="0">
                <a:cs typeface="KodchiangUPC" pitchFamily="18" charset="-34"/>
              </a:rPr>
              <a:t>Breaking the chain of infection by interrupting transmission is the best way to prevent HAI </a:t>
            </a:r>
          </a:p>
          <a:p>
            <a:pPr eaLnBrk="1" hangingPunct="1"/>
            <a:endParaRPr lang="en-GB" dirty="0">
              <a:cs typeface="KodchiangUPC" pitchFamily="18" charset="-34"/>
            </a:endParaRPr>
          </a:p>
          <a:p>
            <a:pPr>
              <a:buClr>
                <a:srgbClr val="0070C0"/>
              </a:buClr>
              <a:buSzPct val="150000"/>
              <a:buFont typeface="Arial" panose="020B0604020202020204" pitchFamily="34" charset="0"/>
              <a:buChar char="•"/>
            </a:pPr>
            <a:r>
              <a:rPr lang="en-US" dirty="0">
                <a:cs typeface="Arial" pitchFamily="34" charset="0"/>
              </a:rPr>
              <a:t>Reservoir Definition: </a:t>
            </a:r>
            <a:r>
              <a:rPr lang="en-US" dirty="0"/>
              <a:t>Any person, animal, plant, soil or substance in which an infectious agent normally lives and multiplies</a:t>
            </a:r>
          </a:p>
          <a:p>
            <a:pPr>
              <a:buClr>
                <a:srgbClr val="0070C0"/>
              </a:buClr>
              <a:buSzPct val="150000"/>
              <a:buFont typeface="Arial" panose="020B0604020202020204" pitchFamily="34" charset="0"/>
              <a:buChar char="•"/>
            </a:pPr>
            <a:r>
              <a:rPr lang="en-US" dirty="0"/>
              <a:t>Typically harbors the infectious agent without injury to itself </a:t>
            </a:r>
          </a:p>
          <a:p>
            <a:pPr>
              <a:buClr>
                <a:srgbClr val="0070C0"/>
              </a:buClr>
              <a:buSzPct val="150000"/>
              <a:buFont typeface="Arial" panose="020B0604020202020204" pitchFamily="34" charset="0"/>
              <a:buChar char="•"/>
            </a:pPr>
            <a:r>
              <a:rPr lang="en-US" dirty="0"/>
              <a:t>Serves as a source from which other individuals can be infected</a:t>
            </a:r>
          </a:p>
          <a:p>
            <a:pPr>
              <a:buClr>
                <a:srgbClr val="0070C0"/>
              </a:buClr>
              <a:buSzPct val="150000"/>
              <a:buFont typeface="Arial" panose="020B0604020202020204" pitchFamily="34" charset="0"/>
              <a:buChar char="•"/>
            </a:pPr>
            <a:r>
              <a:rPr lang="en-US" b="1" dirty="0">
                <a:cs typeface="Arial" pitchFamily="34" charset="0"/>
              </a:rPr>
              <a:t>Places of entry similar to places of exit</a:t>
            </a:r>
          </a:p>
          <a:p>
            <a:pPr>
              <a:buClr>
                <a:srgbClr val="0070C0"/>
              </a:buClr>
              <a:buSzPct val="150000"/>
              <a:buFont typeface="Arial" panose="020B0604020202020204" pitchFamily="34" charset="0"/>
              <a:buChar char="•"/>
            </a:pPr>
            <a:endParaRPr lang="en-US" b="1" dirty="0">
              <a:cs typeface="Arial" pitchFamily="34" charset="0"/>
            </a:endParaRPr>
          </a:p>
          <a:p>
            <a:pPr>
              <a:buClr>
                <a:srgbClr val="0070C0"/>
              </a:buClr>
              <a:buSzPct val="150000"/>
              <a:buFont typeface="Arial" panose="020B0604020202020204" pitchFamily="34" charset="0"/>
              <a:buChar char="•"/>
            </a:pPr>
            <a:r>
              <a:rPr lang="en-US" b="1" dirty="0">
                <a:cs typeface="Arial" pitchFamily="34" charset="0"/>
              </a:rPr>
              <a:t>Susceptible host might be another patient, or healthcare worker or visitor of the healthcare settings.</a:t>
            </a:r>
          </a:p>
          <a:p>
            <a:pPr eaLnBrk="1" hangingPunct="1"/>
            <a:endParaRPr lang="en-US" dirty="0">
              <a:cs typeface="KodchiangUPC" pitchFamily="18" charset="-34"/>
            </a:endParaRPr>
          </a:p>
          <a:p>
            <a:pPr>
              <a:buClr>
                <a:srgbClr val="0070C0"/>
              </a:buClr>
              <a:buSzPct val="150000"/>
              <a:buFont typeface="Arial" panose="020B0604020202020204" pitchFamily="34" charset="0"/>
              <a:buChar char="•"/>
              <a:defRPr/>
            </a:pPr>
            <a:r>
              <a:rPr lang="en-US" dirty="0">
                <a:cs typeface="Arial" pitchFamily="34" charset="0"/>
              </a:rPr>
              <a:t>Human reservoir: </a:t>
            </a:r>
          </a:p>
          <a:p>
            <a:pPr lvl="1">
              <a:buClr>
                <a:srgbClr val="0070C0"/>
              </a:buClr>
              <a:buSzPct val="150000"/>
              <a:buFont typeface="Arial" panose="020B0604020202020204" pitchFamily="34" charset="0"/>
              <a:buChar char="•"/>
              <a:defRPr/>
            </a:pPr>
            <a:r>
              <a:rPr lang="en-US" dirty="0">
                <a:cs typeface="Arial" pitchFamily="34" charset="0"/>
              </a:rPr>
              <a:t>Persons with acute or subclinical illness</a:t>
            </a:r>
          </a:p>
          <a:p>
            <a:pPr eaLnBrk="1" hangingPunct="1">
              <a:lnSpc>
                <a:spcPct val="90000"/>
              </a:lnSpc>
              <a:buClr>
                <a:srgbClr val="0070C0"/>
              </a:buClr>
              <a:buSzPct val="150000"/>
              <a:buFont typeface="Arial" panose="020B0604020202020204" pitchFamily="34" charset="0"/>
              <a:buChar char="•"/>
              <a:defRPr/>
            </a:pPr>
            <a:endParaRPr lang="en-US" sz="1800" dirty="0">
              <a:cs typeface="Arial" pitchFamily="34" charset="0"/>
            </a:endParaRPr>
          </a:p>
          <a:p>
            <a:pPr>
              <a:buClr>
                <a:srgbClr val="0070C0"/>
              </a:buClr>
              <a:buSzPct val="150000"/>
              <a:buFont typeface="Arial" panose="020B0604020202020204" pitchFamily="34" charset="0"/>
              <a:buChar char="•"/>
              <a:defRPr/>
            </a:pPr>
            <a:r>
              <a:rPr lang="en-US" dirty="0">
                <a:cs typeface="Arial" pitchFamily="34" charset="0"/>
              </a:rPr>
              <a:t>Carriers</a:t>
            </a:r>
          </a:p>
          <a:p>
            <a:pPr lvl="1" eaLnBrk="1" hangingPunct="1">
              <a:lnSpc>
                <a:spcPct val="90000"/>
              </a:lnSpc>
              <a:buClr>
                <a:srgbClr val="0070C0"/>
              </a:buClr>
              <a:buSzPct val="150000"/>
              <a:buFont typeface="Arial" panose="020B0604020202020204" pitchFamily="34" charset="0"/>
              <a:buChar char="•"/>
              <a:defRPr/>
            </a:pPr>
            <a:r>
              <a:rPr lang="en-US" dirty="0">
                <a:cs typeface="Arial" pitchFamily="34" charset="0"/>
              </a:rPr>
              <a:t>convalescent carriers</a:t>
            </a:r>
          </a:p>
          <a:p>
            <a:pPr lvl="1" eaLnBrk="1" hangingPunct="1">
              <a:lnSpc>
                <a:spcPct val="90000"/>
              </a:lnSpc>
              <a:buClr>
                <a:srgbClr val="0070C0"/>
              </a:buClr>
              <a:buSzPct val="150000"/>
              <a:buFont typeface="Arial" panose="020B0604020202020204" pitchFamily="34" charset="0"/>
              <a:buChar char="•"/>
              <a:defRPr/>
            </a:pPr>
            <a:r>
              <a:rPr lang="en-US" dirty="0">
                <a:cs typeface="Arial" pitchFamily="34" charset="0"/>
              </a:rPr>
              <a:t>chronic carriers</a:t>
            </a:r>
          </a:p>
          <a:p>
            <a:pPr lvl="1" eaLnBrk="1" hangingPunct="1">
              <a:lnSpc>
                <a:spcPct val="90000"/>
              </a:lnSpc>
              <a:buClr>
                <a:srgbClr val="0070C0"/>
              </a:buClr>
              <a:buSzPct val="150000"/>
              <a:buFont typeface="Arial" panose="020B0604020202020204" pitchFamily="34" charset="0"/>
              <a:buChar char="•"/>
              <a:defRPr/>
            </a:pPr>
            <a:r>
              <a:rPr lang="en-US" dirty="0">
                <a:cs typeface="Arial" pitchFamily="34" charset="0"/>
              </a:rPr>
              <a:t>intermittent carriers</a:t>
            </a:r>
          </a:p>
          <a:p>
            <a:pPr eaLnBrk="1" hangingPunct="1"/>
            <a:endParaRPr lang="en-US" dirty="0">
              <a:cs typeface="KodchiangUPC" pitchFamily="18" charset="-34"/>
            </a:endParaRPr>
          </a:p>
          <a:p>
            <a:pPr>
              <a:buClr>
                <a:srgbClr val="FF66CC"/>
              </a:buClr>
              <a:buSzPct val="85000"/>
            </a:pPr>
            <a:r>
              <a:rPr lang="en-US" dirty="0">
                <a:latin typeface="Arial" pitchFamily="34" charset="0"/>
                <a:cs typeface="Arial" pitchFamily="34" charset="0"/>
              </a:rPr>
              <a:t>Portal of Exit: The way by which an infectious agent leaves the reservoir</a:t>
            </a:r>
          </a:p>
          <a:p>
            <a:pPr lvl="1" eaLnBrk="1" hangingPunct="1">
              <a:lnSpc>
                <a:spcPct val="10000"/>
              </a:lnSpc>
              <a:buFontTx/>
              <a:buNone/>
            </a:pPr>
            <a:endParaRPr lang="en-US" sz="2100" dirty="0">
              <a:latin typeface="Arial" pitchFamily="34" charset="0"/>
              <a:cs typeface="Arial" pitchFamily="34" charset="0"/>
            </a:endParaRPr>
          </a:p>
          <a:p>
            <a:pPr lvl="1" eaLnBrk="1" hangingPunct="1">
              <a:lnSpc>
                <a:spcPct val="80000"/>
              </a:lnSpc>
            </a:pPr>
            <a:r>
              <a:rPr lang="en-US" dirty="0">
                <a:latin typeface="Arial" pitchFamily="34" charset="0"/>
                <a:cs typeface="Arial" pitchFamily="34" charset="0"/>
              </a:rPr>
              <a:t>Respiratory tract</a:t>
            </a:r>
          </a:p>
          <a:p>
            <a:pPr lvl="1" eaLnBrk="1" hangingPunct="1">
              <a:lnSpc>
                <a:spcPct val="80000"/>
              </a:lnSpc>
            </a:pPr>
            <a:r>
              <a:rPr lang="en-US" dirty="0">
                <a:latin typeface="Arial" pitchFamily="34" charset="0"/>
                <a:cs typeface="Arial" pitchFamily="34" charset="0"/>
              </a:rPr>
              <a:t>Genitourinary tract</a:t>
            </a:r>
          </a:p>
          <a:p>
            <a:pPr lvl="1" eaLnBrk="1" hangingPunct="1">
              <a:lnSpc>
                <a:spcPct val="80000"/>
              </a:lnSpc>
            </a:pPr>
            <a:r>
              <a:rPr lang="en-US" dirty="0">
                <a:latin typeface="Arial" pitchFamily="34" charset="0"/>
                <a:cs typeface="Arial" pitchFamily="34" charset="0"/>
              </a:rPr>
              <a:t>Gastrointestinal tract</a:t>
            </a:r>
          </a:p>
          <a:p>
            <a:pPr lvl="1" eaLnBrk="1" hangingPunct="1">
              <a:lnSpc>
                <a:spcPct val="80000"/>
              </a:lnSpc>
            </a:pPr>
            <a:r>
              <a:rPr lang="en-US" dirty="0">
                <a:latin typeface="Arial" pitchFamily="34" charset="0"/>
                <a:cs typeface="Arial" pitchFamily="34" charset="0"/>
              </a:rPr>
              <a:t>Skin/mucous membrane</a:t>
            </a:r>
          </a:p>
          <a:p>
            <a:pPr lvl="1" eaLnBrk="1" hangingPunct="1">
              <a:lnSpc>
                <a:spcPct val="80000"/>
              </a:lnSpc>
            </a:pPr>
            <a:r>
              <a:rPr lang="en-US" dirty="0">
                <a:latin typeface="Arial" pitchFamily="34" charset="0"/>
                <a:cs typeface="Arial" pitchFamily="34" charset="0"/>
              </a:rPr>
              <a:t>Blood</a:t>
            </a:r>
          </a:p>
          <a:p>
            <a:pPr lvl="1" eaLnBrk="1" hangingPunct="1">
              <a:lnSpc>
                <a:spcPct val="80000"/>
              </a:lnSpc>
            </a:pPr>
            <a:r>
              <a:rPr lang="en-US" dirty="0">
                <a:latin typeface="Arial" pitchFamily="34" charset="0"/>
                <a:cs typeface="Arial" pitchFamily="34" charset="0"/>
              </a:rPr>
              <a:t>Trans placental</a:t>
            </a:r>
          </a:p>
          <a:p>
            <a:pPr>
              <a:buClr>
                <a:srgbClr val="31B6FD"/>
              </a:buClr>
              <a:buSzPct val="150000"/>
              <a:buFont typeface="Arial" panose="020B0604020202020204" pitchFamily="34" charset="0"/>
              <a:buChar char="•"/>
              <a:defRPr/>
            </a:pPr>
            <a:r>
              <a:rPr lang="en-GB" dirty="0">
                <a:cs typeface="Arial" pitchFamily="34" charset="0"/>
              </a:rPr>
              <a:t> Modes of transmission through:</a:t>
            </a:r>
            <a:endParaRPr lang="en-US" dirty="0">
              <a:cs typeface="Arial" pitchFamily="34" charset="0"/>
            </a:endParaRPr>
          </a:p>
          <a:p>
            <a:pPr marL="569455" lvl="1" indent="-342386">
              <a:buClr>
                <a:srgbClr val="31B6FD"/>
              </a:buClr>
              <a:buSzPct val="150000"/>
              <a:buFont typeface="Wingdings" panose="05000000000000000000" pitchFamily="2" charset="2"/>
              <a:buChar char="ü"/>
              <a:defRPr/>
            </a:pPr>
            <a:r>
              <a:rPr lang="en-GB" dirty="0">
                <a:latin typeface="Arial" pitchFamily="34" charset="0"/>
                <a:cs typeface="Arial" pitchFamily="34" charset="0"/>
              </a:rPr>
              <a:t>Contact transmission: direct, indirect-contact, and droplet</a:t>
            </a:r>
          </a:p>
          <a:p>
            <a:pPr marL="569455" lvl="1" indent="-342386">
              <a:buClr>
                <a:srgbClr val="31B6FD"/>
              </a:buClr>
              <a:buSzPct val="150000"/>
              <a:buFont typeface="Wingdings" panose="05000000000000000000" pitchFamily="2" charset="2"/>
              <a:buChar char="ü"/>
              <a:defRPr/>
            </a:pPr>
            <a:r>
              <a:rPr lang="en-GB" dirty="0">
                <a:latin typeface="Arial" pitchFamily="34" charset="0"/>
                <a:cs typeface="Arial" pitchFamily="34" charset="0"/>
              </a:rPr>
              <a:t>Airborne transmission </a:t>
            </a:r>
          </a:p>
          <a:p>
            <a:pPr marL="569455" lvl="1" indent="-342386">
              <a:buClr>
                <a:srgbClr val="31B6FD"/>
              </a:buClr>
              <a:buSzPct val="150000"/>
              <a:buFont typeface="Wingdings" panose="05000000000000000000" pitchFamily="2" charset="2"/>
              <a:buChar char="ü"/>
              <a:defRPr/>
            </a:pPr>
            <a:r>
              <a:rPr lang="en-GB" dirty="0">
                <a:latin typeface="Arial" pitchFamily="34" charset="0"/>
                <a:cs typeface="Arial" pitchFamily="34" charset="0"/>
              </a:rPr>
              <a:t>Vehicle transmission</a:t>
            </a:r>
            <a:endParaRPr lang="en-US" dirty="0">
              <a:latin typeface="Arial" pitchFamily="34" charset="0"/>
              <a:cs typeface="Arial" pitchFamily="34" charset="0"/>
            </a:endParaRPr>
          </a:p>
          <a:p>
            <a:pPr marL="569455" lvl="1" indent="-342386">
              <a:buClr>
                <a:srgbClr val="31B6FD"/>
              </a:buClr>
              <a:buSzPct val="150000"/>
              <a:buFont typeface="Wingdings" panose="05000000000000000000" pitchFamily="2" charset="2"/>
              <a:buChar char="ü"/>
              <a:defRPr/>
            </a:pPr>
            <a:r>
              <a:rPr lang="en-GB" dirty="0">
                <a:latin typeface="Arial" pitchFamily="34" charset="0"/>
                <a:cs typeface="Arial" pitchFamily="34" charset="0"/>
              </a:rPr>
              <a:t>Vector-borne transmission</a:t>
            </a:r>
          </a:p>
          <a:p>
            <a:pPr marL="109160" indent="-342386">
              <a:buClr>
                <a:srgbClr val="31B6FD"/>
              </a:buClr>
              <a:buSzPct val="150000"/>
              <a:buFont typeface="Arial" panose="020B0604020202020204" pitchFamily="34" charset="0"/>
              <a:buChar char="•"/>
              <a:defRPr/>
            </a:pPr>
            <a:r>
              <a:rPr lang="en-GB" dirty="0">
                <a:cs typeface="Arial" pitchFamily="34" charset="0"/>
              </a:rPr>
              <a:t> Pathogen may be transmitted by a single route or it can be transmitted in several ways</a:t>
            </a:r>
            <a:endParaRPr lang="en-US" dirty="0">
              <a:latin typeface="Arial" pitchFamily="34" charset="0"/>
              <a:cs typeface="Arial" pitchFamily="34" charset="0"/>
            </a:endParaRPr>
          </a:p>
          <a:p>
            <a:pPr>
              <a:buClr>
                <a:srgbClr val="31B6FD"/>
              </a:buClr>
              <a:buSzPct val="150000"/>
              <a:defRPr/>
            </a:pPr>
            <a:r>
              <a:rPr lang="en-GB" dirty="0">
                <a:solidFill>
                  <a:srgbClr val="073E87"/>
                </a:solidFill>
                <a:cs typeface="Arial" pitchFamily="34" charset="0"/>
              </a:rPr>
              <a:t>	 </a:t>
            </a:r>
            <a:endParaRPr lang="en-US" dirty="0">
              <a:solidFill>
                <a:srgbClr val="073E87"/>
              </a:solidFill>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9B030A-B5B8-4D58-B5B5-F13C985E8D7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5468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a:extLst>
              <a:ext uri="{FF2B5EF4-FFF2-40B4-BE49-F238E27FC236}">
                <a16:creationId xmlns:a16="http://schemas.microsoft.com/office/drawing/2014/main" id="{D5C4A927-D72F-4E22-89A0-854E41A86A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Espace réservé des commentaires 2">
            <a:extLst>
              <a:ext uri="{FF2B5EF4-FFF2-40B4-BE49-F238E27FC236}">
                <a16:creationId xmlns:a16="http://schemas.microsoft.com/office/drawing/2014/main" id="{5BF9424B-3E10-454D-8BB3-AD2E4565C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ts val="500"/>
              </a:spcBef>
            </a:pPr>
            <a:r>
              <a:rPr lang="fr-FR" altLang="fr-FR" sz="3000">
                <a:cs typeface="Times New Roman" panose="02020603050405020304" pitchFamily="18" charset="0"/>
              </a:rPr>
              <a:t>E</a:t>
            </a:r>
            <a:r>
              <a:rPr lang="fr-FR" altLang="fr-FR">
                <a:latin typeface="Verdana" panose="020B0604030504040204" pitchFamily="34" charset="0"/>
              </a:rPr>
              <a:t>xemples :</a:t>
            </a:r>
          </a:p>
          <a:p>
            <a:pPr lvl="1" eaLnBrk="1" hangingPunct="1">
              <a:spcBef>
                <a:spcPct val="0"/>
              </a:spcBef>
              <a:buFont typeface="Wingdings" panose="05000000000000000000" pitchFamily="2" charset="2"/>
              <a:buChar char="§"/>
            </a:pPr>
            <a:r>
              <a:rPr lang="fr-FR" altLang="fr-FR">
                <a:latin typeface="Verdana" panose="020B0604030504040204" pitchFamily="34" charset="0"/>
              </a:rPr>
              <a:t>Intervention chirurgicale</a:t>
            </a:r>
          </a:p>
          <a:p>
            <a:pPr lvl="1" eaLnBrk="1" hangingPunct="1">
              <a:spcBef>
                <a:spcPct val="0"/>
              </a:spcBef>
              <a:buFont typeface="Wingdings" panose="05000000000000000000" pitchFamily="2" charset="2"/>
              <a:buChar char="§"/>
            </a:pPr>
            <a:r>
              <a:rPr lang="fr-FR" altLang="fr-FR">
                <a:latin typeface="Verdana" panose="020B0604030504040204" pitchFamily="34" charset="0"/>
              </a:rPr>
              <a:t>Intubation</a:t>
            </a:r>
          </a:p>
          <a:p>
            <a:pPr lvl="1" eaLnBrk="1" hangingPunct="1">
              <a:spcBef>
                <a:spcPct val="0"/>
              </a:spcBef>
              <a:buFont typeface="Wingdings" panose="05000000000000000000" pitchFamily="2" charset="2"/>
              <a:buChar char="§"/>
            </a:pPr>
            <a:r>
              <a:rPr lang="fr-FR" altLang="fr-FR">
                <a:latin typeface="Verdana" panose="020B0604030504040204" pitchFamily="34" charset="0"/>
              </a:rPr>
              <a:t>Aspiration</a:t>
            </a:r>
            <a:endParaRPr lang="fr-FR" altLang="fr-FR">
              <a:solidFill>
                <a:srgbClr val="FFFFFF"/>
              </a:solidFill>
              <a:latin typeface="Verdana" panose="020B0604030504040204" pitchFamily="34" charset="0"/>
            </a:endParaRPr>
          </a:p>
          <a:p>
            <a:pPr lvl="1" eaLnBrk="1" hangingPunct="1">
              <a:spcBef>
                <a:spcPct val="0"/>
              </a:spcBef>
              <a:buFont typeface="Wingdings" panose="05000000000000000000" pitchFamily="2" charset="2"/>
              <a:buChar char="§"/>
            </a:pPr>
            <a:r>
              <a:rPr lang="fr-FR" altLang="fr-FR">
                <a:latin typeface="Verdana" panose="020B0604030504040204" pitchFamily="34" charset="0"/>
              </a:rPr>
              <a:t>Accouchement</a:t>
            </a:r>
          </a:p>
          <a:p>
            <a:pPr algn="just" eaLnBrk="1" hangingPunct="1">
              <a:spcBef>
                <a:spcPts val="500"/>
              </a:spcBef>
            </a:pPr>
            <a:r>
              <a:rPr lang="fr-FR" altLang="fr-FR" sz="3000">
                <a:cs typeface="Times New Roman" panose="02020603050405020304" pitchFamily="18" charset="0"/>
              </a:rPr>
              <a:t>E</a:t>
            </a:r>
            <a:r>
              <a:rPr lang="fr-FR" altLang="fr-FR">
                <a:latin typeface="Verdana" panose="020B0604030504040204" pitchFamily="34" charset="0"/>
              </a:rPr>
              <a:t>xemples :</a:t>
            </a:r>
          </a:p>
          <a:p>
            <a:pPr lvl="1" eaLnBrk="1" hangingPunct="1">
              <a:spcBef>
                <a:spcPct val="0"/>
              </a:spcBef>
              <a:buFont typeface="Wingdings" panose="05000000000000000000" pitchFamily="2" charset="2"/>
              <a:buChar char="§"/>
            </a:pPr>
            <a:r>
              <a:rPr lang="fr-FR" altLang="fr-FR">
                <a:latin typeface="Verdana" panose="020B0604030504040204" pitchFamily="34" charset="0"/>
              </a:rPr>
              <a:t>Intervention chirurgicale</a:t>
            </a:r>
          </a:p>
          <a:p>
            <a:pPr lvl="1" eaLnBrk="1" hangingPunct="1">
              <a:spcBef>
                <a:spcPct val="0"/>
              </a:spcBef>
              <a:buFont typeface="Wingdings" panose="05000000000000000000" pitchFamily="2" charset="2"/>
              <a:buChar char="§"/>
            </a:pPr>
            <a:r>
              <a:rPr lang="fr-FR" altLang="fr-FR">
                <a:latin typeface="Verdana" panose="020B0604030504040204" pitchFamily="34" charset="0"/>
              </a:rPr>
              <a:t>Intubation</a:t>
            </a:r>
          </a:p>
          <a:p>
            <a:pPr lvl="1" eaLnBrk="1" hangingPunct="1">
              <a:spcBef>
                <a:spcPct val="0"/>
              </a:spcBef>
              <a:buFont typeface="Wingdings" panose="05000000000000000000" pitchFamily="2" charset="2"/>
              <a:buChar char="§"/>
            </a:pPr>
            <a:r>
              <a:rPr lang="fr-FR" altLang="fr-FR">
                <a:latin typeface="Verdana" panose="020B0604030504040204" pitchFamily="34" charset="0"/>
              </a:rPr>
              <a:t>Aspiration</a:t>
            </a:r>
            <a:endParaRPr lang="fr-FR" altLang="fr-FR">
              <a:solidFill>
                <a:srgbClr val="FFFFFF"/>
              </a:solidFill>
              <a:latin typeface="Verdana" panose="020B0604030504040204" pitchFamily="34" charset="0"/>
            </a:endParaRPr>
          </a:p>
          <a:p>
            <a:pPr lvl="1" eaLnBrk="1" hangingPunct="1">
              <a:spcBef>
                <a:spcPct val="0"/>
              </a:spcBef>
              <a:buFont typeface="Wingdings" panose="05000000000000000000" pitchFamily="2" charset="2"/>
              <a:buChar char="§"/>
            </a:pPr>
            <a:r>
              <a:rPr lang="fr-FR" altLang="fr-FR">
                <a:latin typeface="Verdana" panose="020B0604030504040204" pitchFamily="34" charset="0"/>
              </a:rPr>
              <a:t>Accouchement</a:t>
            </a:r>
          </a:p>
          <a:p>
            <a:pPr eaLnBrk="1" hangingPunct="1">
              <a:spcBef>
                <a:spcPct val="0"/>
              </a:spcBef>
            </a:pPr>
            <a:endParaRPr lang="fr-FR" altLang="fr-FR"/>
          </a:p>
          <a:p>
            <a:pPr eaLnBrk="1" hangingPunct="1">
              <a:spcBef>
                <a:spcPct val="0"/>
              </a:spcBef>
            </a:pPr>
            <a:endParaRPr lang="fr-FR" altLang="fr-FR"/>
          </a:p>
          <a:p>
            <a:pPr eaLnBrk="1" hangingPunct="1">
              <a:spcBef>
                <a:spcPct val="0"/>
              </a:spcBef>
            </a:pPr>
            <a:endParaRPr lang="fr-FR" altLang="fr-FR"/>
          </a:p>
        </p:txBody>
      </p:sp>
      <p:sp>
        <p:nvSpPr>
          <p:cNvPr id="120836" name="Espace réservé du numéro de diapositive 3">
            <a:extLst>
              <a:ext uri="{FF2B5EF4-FFF2-40B4-BE49-F238E27FC236}">
                <a16:creationId xmlns:a16="http://schemas.microsoft.com/office/drawing/2014/main" id="{F3FCCEA9-0D41-4206-8260-FF042A276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B3085E-BFDA-42D4-81BC-1FDFE06CB0CA}" type="slidenum">
              <a:rPr lang="fr-FR" altLang="fr-FR">
                <a:solidFill>
                  <a:srgbClr val="000000"/>
                </a:solidFill>
                <a:latin typeface="Calibri" panose="020F0502020204030204" pitchFamily="34" charset="0"/>
              </a:rPr>
              <a:pPr/>
              <a:t>33</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a:extLst>
              <a:ext uri="{FF2B5EF4-FFF2-40B4-BE49-F238E27FC236}">
                <a16:creationId xmlns:a16="http://schemas.microsoft.com/office/drawing/2014/main" id="{B0B4D749-228A-47C6-BA4D-9D61D1C871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Espace réservé des commentaires 2">
            <a:extLst>
              <a:ext uri="{FF2B5EF4-FFF2-40B4-BE49-F238E27FC236}">
                <a16:creationId xmlns:a16="http://schemas.microsoft.com/office/drawing/2014/main" id="{CD36CAE7-5BAF-41F6-8B56-CD014F76A3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De préférence mouchoir à usage unique</a:t>
            </a:r>
          </a:p>
        </p:txBody>
      </p:sp>
      <p:sp>
        <p:nvSpPr>
          <p:cNvPr id="126980" name="Espace réservé du numéro de diapositive 3">
            <a:extLst>
              <a:ext uri="{FF2B5EF4-FFF2-40B4-BE49-F238E27FC236}">
                <a16:creationId xmlns:a16="http://schemas.microsoft.com/office/drawing/2014/main" id="{62DF5B07-6443-47D9-BA48-9B2D6BEF9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141D754-3F05-4A81-9F75-6B95F3A62DE5}" type="slidenum">
              <a:rPr lang="fr-FR" altLang="fr-FR">
                <a:latin typeface="Calibri" panose="020F0502020204030204" pitchFamily="34" charset="0"/>
              </a:rPr>
              <a:pPr/>
              <a:t>34</a:t>
            </a:fld>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a:extLst>
              <a:ext uri="{FF2B5EF4-FFF2-40B4-BE49-F238E27FC236}">
                <a16:creationId xmlns:a16="http://schemas.microsoft.com/office/drawing/2014/main" id="{0D81BE8D-897D-4023-A217-1E91E018AB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Espace réservé des commentaires 2">
            <a:extLst>
              <a:ext uri="{FF2B5EF4-FFF2-40B4-BE49-F238E27FC236}">
                <a16:creationId xmlns:a16="http://schemas.microsoft.com/office/drawing/2014/main" id="{D7A64147-3232-42A9-B777-3377287ABD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a:t>Fréquemment utilisés = utilisés chaque jour</a:t>
            </a:r>
          </a:p>
        </p:txBody>
      </p:sp>
      <p:sp>
        <p:nvSpPr>
          <p:cNvPr id="131076" name="Espace réservé du numéro de diapositive 3">
            <a:extLst>
              <a:ext uri="{FF2B5EF4-FFF2-40B4-BE49-F238E27FC236}">
                <a16:creationId xmlns:a16="http://schemas.microsoft.com/office/drawing/2014/main" id="{F5FF441F-CC4E-42A7-B4AD-B7A243AC80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FACA52-0A6A-4A02-96A5-B0D4285BE7CA}" type="slidenum">
              <a:rPr lang="fr-FR" altLang="fr-FR">
                <a:solidFill>
                  <a:srgbClr val="000000"/>
                </a:solidFill>
                <a:latin typeface="Calibri" panose="020F0502020204030204" pitchFamily="34" charset="0"/>
              </a:rPr>
              <a:pPr/>
              <a:t>35</a:t>
            </a:fld>
            <a:endParaRPr lang="fr-FR" altLang="fr-FR">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distingue 3 modes de transmission des germes…</a:t>
            </a:r>
          </a:p>
          <a:p>
            <a:r>
              <a:rPr lang="fr-FR" dirty="0"/>
              <a:t>A chaque mode de transmission correspond un type de précaution complémentaire</a:t>
            </a:r>
            <a:r>
              <a:rPr lang="fr-FR" baseline="0" dirty="0"/>
              <a:t>…</a:t>
            </a:r>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pPr/>
              <a:t>39</a:t>
            </a:fld>
            <a:endParaRPr lang="en-US"/>
          </a:p>
        </p:txBody>
      </p:sp>
    </p:spTree>
    <p:extLst>
      <p:ext uri="{BB962C8B-B14F-4D97-AF65-F5344CB8AC3E}">
        <p14:creationId xmlns:p14="http://schemas.microsoft.com/office/powerpoint/2010/main" val="3625043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pPr/>
              <a:t>40</a:t>
            </a:fld>
            <a:endParaRPr lang="en-US"/>
          </a:p>
        </p:txBody>
      </p:sp>
    </p:spTree>
    <p:extLst>
      <p:ext uri="{BB962C8B-B14F-4D97-AF65-F5344CB8AC3E}">
        <p14:creationId xmlns:p14="http://schemas.microsoft.com/office/powerpoint/2010/main" val="391780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r>
              <a:rPr lang="en-CA" dirty="0"/>
              <a:t>We need to highlight that the commonest cause of HAIs is related to transmission from patient to patient through inadequate IPC measures. </a:t>
            </a:r>
          </a:p>
          <a:p>
            <a:r>
              <a:rPr lang="en-CA" dirty="0"/>
              <a:t>Ne pas </a:t>
            </a:r>
            <a:r>
              <a:rPr lang="en-CA" dirty="0" err="1"/>
              <a:t>oublier</a:t>
            </a:r>
            <a:r>
              <a:rPr lang="en-CA" dirty="0"/>
              <a:t> les </a:t>
            </a:r>
            <a:r>
              <a:rPr lang="en-CA" dirty="0" err="1"/>
              <a:t>accompagnants</a:t>
            </a:r>
            <a:r>
              <a:rPr lang="en-CA" dirty="0"/>
              <a:t> et les </a:t>
            </a:r>
            <a:r>
              <a:rPr lang="en-CA" dirty="0" err="1"/>
              <a:t>visiteurs</a:t>
            </a:r>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21158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r>
              <a:rPr lang="en-GB" sz="1100" b="1" dirty="0">
                <a:cs typeface="Cordia New" pitchFamily="34" charset="-34"/>
              </a:rPr>
              <a:t>Contact Transmission</a:t>
            </a:r>
          </a:p>
          <a:p>
            <a:r>
              <a:rPr lang="en-GB" sz="1100" dirty="0">
                <a:cs typeface="Cordia New" pitchFamily="34" charset="-34"/>
              </a:rPr>
              <a:t>Contact is the most important and frequent mode of HAI transmission; it is divided into three subgroups: direct-contact, indirect-contact, and droplet transmission. </a:t>
            </a:r>
          </a:p>
          <a:p>
            <a:endParaRPr lang="en-GB" sz="1100" dirty="0">
              <a:cs typeface="Cordia New" pitchFamily="34" charset="-34"/>
            </a:endParaRPr>
          </a:p>
          <a:p>
            <a:r>
              <a:rPr lang="en-GB" sz="1100" dirty="0">
                <a:cs typeface="Cordia New" pitchFamily="34" charset="-34"/>
              </a:rPr>
              <a:t>Direct-contact transmission involves a direct body surface-to-body surface contact and physical transfer of microorganisms between a susceptible host and an infected or colonised person. For instance, direct contact occurs when a nurse turns a patient, gives a patient a bath, or performs other patient-care activities that require direct personal contact. Direct-contact transmission also can occur between two patients. </a:t>
            </a:r>
          </a:p>
          <a:p>
            <a:endParaRPr lang="en-GB" sz="1100" dirty="0">
              <a:cs typeface="Cordia New" pitchFamily="34" charset="-34"/>
            </a:endParaRPr>
          </a:p>
          <a:p>
            <a:r>
              <a:rPr lang="en-GB" sz="1100" dirty="0">
                <a:cs typeface="Cordia New" pitchFamily="34" charset="-34"/>
              </a:rPr>
              <a:t>Indirect-contact transmission involves contact of a susceptible host with an intermediate object, usually inanimate, such as contaminated instruments, needles, or dressings, or contaminated gloves that are not changed between patients.</a:t>
            </a: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solidFill>
                  <a:prstClr val="black"/>
                </a:solidFill>
              </a:rPr>
              <a:pPr>
                <a:defRPr/>
              </a:pPr>
              <a:t>12</a:t>
            </a:fld>
            <a:endParaRPr lang="th-TH">
              <a:solidFill>
                <a:prstClr val="black"/>
              </a:solidFill>
            </a:endParaRPr>
          </a:p>
        </p:txBody>
      </p:sp>
    </p:spTree>
    <p:extLst>
      <p:ext uri="{BB962C8B-B14F-4D97-AF65-F5344CB8AC3E}">
        <p14:creationId xmlns:p14="http://schemas.microsoft.com/office/powerpoint/2010/main" val="49283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sz="1100" dirty="0">
              <a:cs typeface="Cordia New" pitchFamily="34" charset="-34"/>
            </a:endParaRP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solidFill>
                  <a:prstClr val="black"/>
                </a:solidFill>
              </a:rPr>
              <a:pPr>
                <a:defRPr/>
              </a:pPr>
              <a:t>13</a:t>
            </a:fld>
            <a:endParaRPr lang="th-TH">
              <a:solidFill>
                <a:prstClr val="black"/>
              </a:solidFill>
            </a:endParaRPr>
          </a:p>
        </p:txBody>
      </p:sp>
    </p:spTree>
    <p:extLst>
      <p:ext uri="{BB962C8B-B14F-4D97-AF65-F5344CB8AC3E}">
        <p14:creationId xmlns:p14="http://schemas.microsoft.com/office/powerpoint/2010/main" val="287246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sz="1100" dirty="0">
              <a:cs typeface="Cordia New" pitchFamily="34" charset="-34"/>
            </a:endParaRP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solidFill>
                  <a:prstClr val="black"/>
                </a:solidFill>
              </a:rPr>
              <a:pPr>
                <a:defRPr/>
              </a:pPr>
              <a:t>14</a:t>
            </a:fld>
            <a:endParaRPr lang="th-TH">
              <a:solidFill>
                <a:prstClr val="black"/>
              </a:solidFill>
            </a:endParaRPr>
          </a:p>
        </p:txBody>
      </p:sp>
    </p:spTree>
    <p:extLst>
      <p:ext uri="{BB962C8B-B14F-4D97-AF65-F5344CB8AC3E}">
        <p14:creationId xmlns:p14="http://schemas.microsoft.com/office/powerpoint/2010/main" val="407230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sz="1100" dirty="0">
              <a:cs typeface="Cordia New" pitchFamily="34" charset="-34"/>
            </a:endParaRP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solidFill>
                  <a:prstClr val="black"/>
                </a:solidFill>
              </a:rPr>
              <a:pPr>
                <a:defRPr/>
              </a:pPr>
              <a:t>15</a:t>
            </a:fld>
            <a:endParaRPr lang="th-TH">
              <a:solidFill>
                <a:prstClr val="black"/>
              </a:solidFill>
            </a:endParaRPr>
          </a:p>
        </p:txBody>
      </p:sp>
    </p:spTree>
    <p:extLst>
      <p:ext uri="{BB962C8B-B14F-4D97-AF65-F5344CB8AC3E}">
        <p14:creationId xmlns:p14="http://schemas.microsoft.com/office/powerpoint/2010/main" val="326368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a:extLst>
              <a:ext uri="{FF2B5EF4-FFF2-40B4-BE49-F238E27FC236}">
                <a16:creationId xmlns:a16="http://schemas.microsoft.com/office/drawing/2014/main" id="{BCFB3E1C-147D-4EE5-BEAB-052D9C700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a:extLst>
              <a:ext uri="{FF2B5EF4-FFF2-40B4-BE49-F238E27FC236}">
                <a16:creationId xmlns:a16="http://schemas.microsoft.com/office/drawing/2014/main" id="{6E139940-8F7D-411C-80E5-5579A1867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Référencer si l</a:t>
            </a:r>
            <a:r>
              <a:rPr lang="ja-JP" altLang="fr-FR"/>
              <a:t>’</a:t>
            </a:r>
            <a:r>
              <a:rPr lang="fr-FR" altLang="ja-JP"/>
              <a:t>auteur est connu</a:t>
            </a:r>
            <a:endParaRPr lang="fr-FR" altLang="fr-FR"/>
          </a:p>
        </p:txBody>
      </p:sp>
      <p:sp>
        <p:nvSpPr>
          <p:cNvPr id="86020" name="Espace réservé du numéro de diapositive 3">
            <a:extLst>
              <a:ext uri="{FF2B5EF4-FFF2-40B4-BE49-F238E27FC236}">
                <a16:creationId xmlns:a16="http://schemas.microsoft.com/office/drawing/2014/main" id="{7DE1A626-7C1D-4613-8AAF-AC6FADD5D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D569DF-DEA7-43F5-A7EF-DDFE876EAE22}" type="slidenum">
              <a:rPr lang="fr-FR" altLang="fr-FR">
                <a:latin typeface="Calibri" panose="020F0502020204030204" pitchFamily="34" charset="0"/>
              </a:rPr>
              <a:pPr/>
              <a:t>18</a:t>
            </a:fld>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a:extLst>
              <a:ext uri="{FF2B5EF4-FFF2-40B4-BE49-F238E27FC236}">
                <a16:creationId xmlns:a16="http://schemas.microsoft.com/office/drawing/2014/main" id="{74DC4DB0-8961-410F-836D-2D3E57FFF5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a:extLst>
              <a:ext uri="{FF2B5EF4-FFF2-40B4-BE49-F238E27FC236}">
                <a16:creationId xmlns:a16="http://schemas.microsoft.com/office/drawing/2014/main" id="{338F894F-5B70-474F-B6F0-CCF4B51E5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0116" name="Espace réservé du numéro de diapositive 3">
            <a:extLst>
              <a:ext uri="{FF2B5EF4-FFF2-40B4-BE49-F238E27FC236}">
                <a16:creationId xmlns:a16="http://schemas.microsoft.com/office/drawing/2014/main" id="{377216A5-E545-4041-A9D4-A266EFC25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CCE557-681D-43B7-82E0-BED29F06A839}" type="slidenum">
              <a:rPr lang="fr-FR" altLang="fr-FR">
                <a:latin typeface="Calibri" panose="020F0502020204030204" pitchFamily="34" charset="0"/>
              </a:rPr>
              <a:pPr/>
              <a:t>19</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867EEA-3877-4FEE-8419-135788214609}" type="datetimeFigureOut">
              <a:rPr lang="fr-FR" smtClean="0"/>
              <a:t>28/10/2021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393664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867EEA-3877-4FEE-8419-135788214609}" type="datetimeFigureOut">
              <a:rPr lang="fr-FR" smtClean="0"/>
              <a:t>28/10/2021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173670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867EEA-3877-4FEE-8419-135788214609}" type="datetimeFigureOut">
              <a:rPr lang="fr-FR" smtClean="0"/>
              <a:t>28/10/2021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321249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0" y="0"/>
            <a:ext cx="12191520" cy="98028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624480" y="1500120"/>
            <a:ext cx="10864320" cy="4350960"/>
          </a:xfrm>
          <a:prstGeom prst="rect">
            <a:avLst/>
          </a:prstGeom>
        </p:spPr>
        <p:txBody>
          <a:bodyPr lIns="0" tIns="0" rIns="0" bIns="0">
            <a:normAutofit/>
          </a:bodyPr>
          <a:lstStyle/>
          <a:p>
            <a:endParaRPr lang="en-US" sz="2500" b="0" strike="noStrike" spc="-1">
              <a:solidFill>
                <a:srgbClr val="000066"/>
              </a:solidFill>
              <a:uFill>
                <a:solidFill>
                  <a:srgbClr val="FFFFFF"/>
                </a:solidFill>
              </a:uFill>
              <a:latin typeface="Arial"/>
            </a:endParaRPr>
          </a:p>
        </p:txBody>
      </p:sp>
    </p:spTree>
    <p:extLst>
      <p:ext uri="{BB962C8B-B14F-4D97-AF65-F5344CB8AC3E}">
        <p14:creationId xmlns:p14="http://schemas.microsoft.com/office/powerpoint/2010/main" val="21519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0" y="0"/>
            <a:ext cx="12192000" cy="980728"/>
          </a:xfrm>
        </p:spPr>
        <p:txBody>
          <a:bodyPr/>
          <a:lstStyle/>
          <a:p>
            <a:r>
              <a:rPr lang="en-US"/>
              <a:t>Click to edit Master title style</a:t>
            </a:r>
            <a:endParaRPr lang="en-GB"/>
          </a:p>
        </p:txBody>
      </p:sp>
    </p:spTree>
    <p:extLst>
      <p:ext uri="{BB962C8B-B14F-4D97-AF65-F5344CB8AC3E}">
        <p14:creationId xmlns:p14="http://schemas.microsoft.com/office/powerpoint/2010/main" val="391668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867EEA-3877-4FEE-8419-135788214609}" type="datetimeFigureOut">
              <a:rPr lang="fr-FR" smtClean="0"/>
              <a:t>28/10/2021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304668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867EEA-3877-4FEE-8419-135788214609}" type="datetimeFigureOut">
              <a:rPr lang="fr-FR" smtClean="0"/>
              <a:t>28/10/2021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10021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867EEA-3877-4FEE-8419-135788214609}" type="datetimeFigureOut">
              <a:rPr lang="fr-FR" smtClean="0"/>
              <a:t>28/10/2021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203089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867EEA-3877-4FEE-8419-135788214609}" type="datetimeFigureOut">
              <a:rPr lang="fr-FR" smtClean="0"/>
              <a:t>28/10/2021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204344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867EEA-3877-4FEE-8419-135788214609}" type="datetimeFigureOut">
              <a:rPr lang="fr-FR" smtClean="0"/>
              <a:t>28/10/2021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100432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67EEA-3877-4FEE-8419-135788214609}" type="datetimeFigureOut">
              <a:rPr lang="fr-FR" smtClean="0"/>
              <a:t>28/10/2021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103995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867EEA-3877-4FEE-8419-135788214609}" type="datetimeFigureOut">
              <a:rPr lang="fr-FR" smtClean="0"/>
              <a:t>28/10/2021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386807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867EEA-3877-4FEE-8419-135788214609}" type="datetimeFigureOut">
              <a:rPr lang="fr-FR" smtClean="0"/>
              <a:t>28/10/2021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5B0D04-54B7-49FA-B0B3-80132D1E7159}" type="slidenum">
              <a:rPr lang="fr-FR" smtClean="0"/>
              <a:t>‹N°›</a:t>
            </a:fld>
            <a:endParaRPr lang="fr-FR"/>
          </a:p>
        </p:txBody>
      </p:sp>
    </p:spTree>
    <p:extLst>
      <p:ext uri="{BB962C8B-B14F-4D97-AF65-F5344CB8AC3E}">
        <p14:creationId xmlns:p14="http://schemas.microsoft.com/office/powerpoint/2010/main" val="232286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67EEA-3877-4FEE-8419-135788214609}" type="datetimeFigureOut">
              <a:rPr lang="fr-FR" smtClean="0"/>
              <a:t>28/10/2021</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B0D04-54B7-49FA-B0B3-80132D1E7159}" type="slidenum">
              <a:rPr lang="fr-FR" smtClean="0"/>
              <a:t>‹N°›</a:t>
            </a:fld>
            <a:endParaRPr lang="fr-FR"/>
          </a:p>
        </p:txBody>
      </p:sp>
    </p:spTree>
    <p:extLst>
      <p:ext uri="{BB962C8B-B14F-4D97-AF65-F5344CB8AC3E}">
        <p14:creationId xmlns:p14="http://schemas.microsoft.com/office/powerpoint/2010/main" val="1495833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PowerPoint_Slide.sld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25A5A-3FEF-4AA2-B9C5-1910C592BFED}"/>
              </a:ext>
            </a:extLst>
          </p:cNvPr>
          <p:cNvSpPr>
            <a:spLocks noGrp="1"/>
          </p:cNvSpPr>
          <p:nvPr>
            <p:ph type="ctrTitle"/>
          </p:nvPr>
        </p:nvSpPr>
        <p:spPr>
          <a:xfrm>
            <a:off x="477671" y="2239156"/>
            <a:ext cx="11245755" cy="3187700"/>
          </a:xfrm>
        </p:spPr>
        <p:txBody>
          <a:bodyPr anchor="ctr">
            <a:normAutofit fontScale="90000"/>
          </a:bodyPr>
          <a:lstStyle/>
          <a:p>
            <a:r>
              <a:rPr lang="fr-FR" b="1" dirty="0">
                <a:latin typeface="+mn-lt"/>
              </a:rPr>
              <a:t>PREVENTION ET CONTRÔLE DES INFECTIONS ASSOCIEES AUX SOINS DANS LES SERVICES DE CARDIOLOGIE ET CHIRURGIE CARDIAQUE</a:t>
            </a:r>
          </a:p>
        </p:txBody>
      </p:sp>
      <p:sp>
        <p:nvSpPr>
          <p:cNvPr id="3" name="Sous-titre 2">
            <a:extLst>
              <a:ext uri="{FF2B5EF4-FFF2-40B4-BE49-F238E27FC236}">
                <a16:creationId xmlns:a16="http://schemas.microsoft.com/office/drawing/2014/main" id="{54AB7CC5-C62D-4194-AC93-85AF7F9159B2}"/>
              </a:ext>
            </a:extLst>
          </p:cNvPr>
          <p:cNvSpPr>
            <a:spLocks noGrp="1"/>
          </p:cNvSpPr>
          <p:nvPr>
            <p:ph type="subTitle" idx="1"/>
          </p:nvPr>
        </p:nvSpPr>
        <p:spPr>
          <a:xfrm>
            <a:off x="5633356" y="5426856"/>
            <a:ext cx="5040993" cy="1108881"/>
          </a:xfrm>
        </p:spPr>
        <p:txBody>
          <a:bodyPr anchor="ctr">
            <a:normAutofit/>
          </a:bodyPr>
          <a:lstStyle/>
          <a:p>
            <a:r>
              <a:rPr lang="fr-FR" b="1" dirty="0"/>
              <a:t>Dr NANA </a:t>
            </a:r>
            <a:r>
              <a:rPr lang="fr-FR" b="1" dirty="0" err="1"/>
              <a:t>Wendin-manegdé</a:t>
            </a:r>
            <a:r>
              <a:rPr lang="fr-FR" b="1" dirty="0"/>
              <a:t> Félicité</a:t>
            </a:r>
          </a:p>
          <a:p>
            <a:r>
              <a:rPr lang="fr-FR" b="1" dirty="0"/>
              <a:t>DQSS/MS</a:t>
            </a:r>
          </a:p>
        </p:txBody>
      </p:sp>
      <p:pic>
        <p:nvPicPr>
          <p:cNvPr id="5" name="Picture 3">
            <a:extLst>
              <a:ext uri="{FF2B5EF4-FFF2-40B4-BE49-F238E27FC236}">
                <a16:creationId xmlns:a16="http://schemas.microsoft.com/office/drawing/2014/main" id="{1E1EA1D3-A727-4394-8770-C66536C11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27" y="325603"/>
            <a:ext cx="2211501" cy="156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05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8"/>
          <p:cNvSpPr>
            <a:spLocks noChangeArrowheads="1"/>
          </p:cNvSpPr>
          <p:nvPr/>
        </p:nvSpPr>
        <p:spPr bwMode="auto">
          <a:xfrm>
            <a:off x="2307834" y="3107325"/>
            <a:ext cx="2400300" cy="1204912"/>
          </a:xfrm>
          <a:prstGeom prst="ellipse">
            <a:avLst/>
          </a:prstGeom>
          <a:solidFill>
            <a:srgbClr val="33CCCC"/>
          </a:solidFill>
          <a:ln w="9525">
            <a:solidFill>
              <a:srgbClr val="000000"/>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endParaRPr lang="en-US" altLang="en-US" b="0">
              <a:solidFill>
                <a:srgbClr val="000000"/>
              </a:solidFill>
            </a:endParaRPr>
          </a:p>
        </p:txBody>
      </p:sp>
      <p:sp>
        <p:nvSpPr>
          <p:cNvPr id="14339" name="Rectangle 13"/>
          <p:cNvSpPr>
            <a:spLocks noChangeArrowheads="1"/>
          </p:cNvSpPr>
          <p:nvPr/>
        </p:nvSpPr>
        <p:spPr bwMode="auto">
          <a:xfrm>
            <a:off x="2331023" y="3353387"/>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455590" eaLnBrk="1" hangingPunct="1">
              <a:spcBef>
                <a:spcPct val="50000"/>
              </a:spcBef>
            </a:pPr>
            <a:r>
              <a:rPr lang="en-US" altLang="en-US" noProof="1">
                <a:solidFill>
                  <a:srgbClr val="FF0000"/>
                </a:solidFill>
              </a:rPr>
              <a:t>Hôte susceptible</a:t>
            </a:r>
          </a:p>
        </p:txBody>
      </p:sp>
      <p:sp>
        <p:nvSpPr>
          <p:cNvPr id="14340" name="Oval 14"/>
          <p:cNvSpPr>
            <a:spLocks noChangeArrowheads="1"/>
          </p:cNvSpPr>
          <p:nvPr/>
        </p:nvSpPr>
        <p:spPr bwMode="auto">
          <a:xfrm>
            <a:off x="4860534" y="1472021"/>
            <a:ext cx="2400300" cy="1204912"/>
          </a:xfrm>
          <a:prstGeom prst="ellipse">
            <a:avLst/>
          </a:prstGeom>
          <a:solidFill>
            <a:srgbClr val="33CCCC"/>
          </a:solidFill>
          <a:ln w="9525">
            <a:solidFill>
              <a:srgbClr val="000000"/>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endParaRPr lang="en-US" altLang="en-US" b="0">
              <a:solidFill>
                <a:srgbClr val="000000"/>
              </a:solidFill>
            </a:endParaRPr>
          </a:p>
        </p:txBody>
      </p:sp>
      <p:sp>
        <p:nvSpPr>
          <p:cNvPr id="14341" name="Rectangle 15"/>
          <p:cNvSpPr>
            <a:spLocks noChangeArrowheads="1"/>
          </p:cNvSpPr>
          <p:nvPr/>
        </p:nvSpPr>
        <p:spPr bwMode="auto">
          <a:xfrm>
            <a:off x="5390760" y="1811926"/>
            <a:ext cx="225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spcBef>
                <a:spcPct val="50000"/>
              </a:spcBef>
            </a:pPr>
            <a:r>
              <a:rPr lang="en-US" altLang="en-US" dirty="0" err="1">
                <a:solidFill>
                  <a:srgbClr val="FF0000"/>
                </a:solidFill>
              </a:rPr>
              <a:t>Réservoir</a:t>
            </a:r>
            <a:endParaRPr lang="en-US" altLang="en-US" noProof="1">
              <a:solidFill>
                <a:srgbClr val="FF0000"/>
              </a:solidFill>
            </a:endParaRPr>
          </a:p>
        </p:txBody>
      </p:sp>
      <p:sp>
        <p:nvSpPr>
          <p:cNvPr id="14342" name="Oval 16"/>
          <p:cNvSpPr>
            <a:spLocks noChangeArrowheads="1"/>
          </p:cNvSpPr>
          <p:nvPr/>
        </p:nvSpPr>
        <p:spPr bwMode="auto">
          <a:xfrm>
            <a:off x="7489434" y="3107325"/>
            <a:ext cx="2400300" cy="1204912"/>
          </a:xfrm>
          <a:prstGeom prst="ellipse">
            <a:avLst/>
          </a:prstGeom>
          <a:solidFill>
            <a:srgbClr val="33CCCC"/>
          </a:solidFill>
          <a:ln w="9525">
            <a:solidFill>
              <a:srgbClr val="000000"/>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endParaRPr lang="en-US" altLang="en-US" b="0">
              <a:solidFill>
                <a:srgbClr val="000000"/>
              </a:solidFill>
            </a:endParaRPr>
          </a:p>
        </p:txBody>
      </p:sp>
      <p:sp>
        <p:nvSpPr>
          <p:cNvPr id="14343" name="Rectangle 17"/>
          <p:cNvSpPr>
            <a:spLocks noChangeArrowheads="1"/>
          </p:cNvSpPr>
          <p:nvPr/>
        </p:nvSpPr>
        <p:spPr bwMode="auto">
          <a:xfrm>
            <a:off x="7832335" y="3488326"/>
            <a:ext cx="225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spcBef>
                <a:spcPct val="50000"/>
              </a:spcBef>
            </a:pPr>
            <a:r>
              <a:rPr lang="en-US" altLang="en-US" dirty="0" err="1">
                <a:solidFill>
                  <a:srgbClr val="FF0000"/>
                </a:solidFill>
              </a:rPr>
              <a:t>Portes</a:t>
            </a:r>
            <a:r>
              <a:rPr lang="en-US" altLang="en-US" dirty="0">
                <a:solidFill>
                  <a:srgbClr val="FF0000"/>
                </a:solidFill>
              </a:rPr>
              <a:t> de sortie</a:t>
            </a:r>
            <a:endParaRPr lang="en-US" altLang="en-US" noProof="1">
              <a:solidFill>
                <a:srgbClr val="FF0000"/>
              </a:solidFill>
            </a:endParaRPr>
          </a:p>
        </p:txBody>
      </p:sp>
      <p:sp>
        <p:nvSpPr>
          <p:cNvPr id="14344" name="Oval 18"/>
          <p:cNvSpPr>
            <a:spLocks noChangeArrowheads="1"/>
          </p:cNvSpPr>
          <p:nvPr/>
        </p:nvSpPr>
        <p:spPr bwMode="auto">
          <a:xfrm>
            <a:off x="6775059" y="5240925"/>
            <a:ext cx="2400300" cy="1204912"/>
          </a:xfrm>
          <a:prstGeom prst="ellipse">
            <a:avLst/>
          </a:prstGeom>
          <a:solidFill>
            <a:srgbClr val="33CCCC"/>
          </a:solidFill>
          <a:ln w="9525">
            <a:solidFill>
              <a:srgbClr val="000000"/>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endParaRPr lang="en-US" altLang="en-US" b="0">
              <a:solidFill>
                <a:srgbClr val="000000"/>
              </a:solidFill>
            </a:endParaRPr>
          </a:p>
        </p:txBody>
      </p:sp>
      <p:sp>
        <p:nvSpPr>
          <p:cNvPr id="14345" name="Rectangle 19"/>
          <p:cNvSpPr>
            <a:spLocks noChangeArrowheads="1"/>
          </p:cNvSpPr>
          <p:nvPr/>
        </p:nvSpPr>
        <p:spPr bwMode="auto">
          <a:xfrm>
            <a:off x="6849672" y="5404863"/>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455590" eaLnBrk="1" hangingPunct="1">
              <a:spcBef>
                <a:spcPct val="50000"/>
              </a:spcBef>
            </a:pPr>
            <a:r>
              <a:rPr lang="en-US" altLang="en-US" dirty="0">
                <a:solidFill>
                  <a:srgbClr val="FF0000"/>
                </a:solidFill>
              </a:rPr>
              <a:t>Modes de transmission</a:t>
            </a:r>
            <a:endParaRPr lang="en-US" altLang="en-US" noProof="1">
              <a:solidFill>
                <a:srgbClr val="FF0000"/>
              </a:solidFill>
            </a:endParaRPr>
          </a:p>
        </p:txBody>
      </p:sp>
      <p:sp>
        <p:nvSpPr>
          <p:cNvPr id="14346" name="Oval 20"/>
          <p:cNvSpPr>
            <a:spLocks noChangeArrowheads="1"/>
          </p:cNvSpPr>
          <p:nvPr/>
        </p:nvSpPr>
        <p:spPr bwMode="auto">
          <a:xfrm>
            <a:off x="2990459" y="5240925"/>
            <a:ext cx="2400300" cy="1204912"/>
          </a:xfrm>
          <a:prstGeom prst="ellipse">
            <a:avLst/>
          </a:prstGeom>
          <a:solidFill>
            <a:srgbClr val="33CCCC"/>
          </a:solidFill>
          <a:ln w="9525">
            <a:solidFill>
              <a:srgbClr val="000000"/>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endParaRPr lang="en-US" altLang="en-US" b="0">
              <a:solidFill>
                <a:srgbClr val="000000"/>
              </a:solidFill>
            </a:endParaRPr>
          </a:p>
        </p:txBody>
      </p:sp>
      <p:sp>
        <p:nvSpPr>
          <p:cNvPr id="14347" name="Rectangle 21"/>
          <p:cNvSpPr>
            <a:spLocks noChangeArrowheads="1"/>
          </p:cNvSpPr>
          <p:nvPr/>
        </p:nvSpPr>
        <p:spPr bwMode="auto">
          <a:xfrm>
            <a:off x="3122205" y="5621925"/>
            <a:ext cx="225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defTabSz="455590" eaLnBrk="1" hangingPunct="1">
              <a:spcBef>
                <a:spcPct val="50000"/>
              </a:spcBef>
            </a:pPr>
            <a:r>
              <a:rPr lang="en-US" altLang="en-US" dirty="0" err="1">
                <a:solidFill>
                  <a:srgbClr val="FF0000"/>
                </a:solidFill>
              </a:rPr>
              <a:t>Portes</a:t>
            </a:r>
            <a:r>
              <a:rPr lang="en-US" altLang="en-US" dirty="0">
                <a:solidFill>
                  <a:srgbClr val="FF0000"/>
                </a:solidFill>
              </a:rPr>
              <a:t> </a:t>
            </a:r>
            <a:r>
              <a:rPr lang="en-US" altLang="en-US" dirty="0" err="1">
                <a:solidFill>
                  <a:srgbClr val="FF0000"/>
                </a:solidFill>
              </a:rPr>
              <a:t>d’entrée</a:t>
            </a:r>
            <a:endParaRPr lang="en-US" altLang="en-US" noProof="1">
              <a:solidFill>
                <a:srgbClr val="FF0000"/>
              </a:solidFill>
            </a:endParaRPr>
          </a:p>
        </p:txBody>
      </p:sp>
      <p:pic>
        <p:nvPicPr>
          <p:cNvPr id="14348" name="Picture 69" descr="g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310" y="2195461"/>
            <a:ext cx="762000" cy="7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Line 79"/>
          <p:cNvSpPr>
            <a:spLocks noChangeShapeType="1"/>
          </p:cNvSpPr>
          <p:nvPr/>
        </p:nvSpPr>
        <p:spPr bwMode="auto">
          <a:xfrm flipV="1">
            <a:off x="4098534" y="2331037"/>
            <a:ext cx="914400" cy="8382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455590"/>
            <a:endParaRPr lang="en-US">
              <a:solidFill>
                <a:srgbClr val="000000"/>
              </a:solidFill>
            </a:endParaRPr>
          </a:p>
        </p:txBody>
      </p:sp>
      <p:sp>
        <p:nvSpPr>
          <p:cNvPr id="14350" name="Line 80"/>
          <p:cNvSpPr>
            <a:spLocks noChangeShapeType="1"/>
          </p:cNvSpPr>
          <p:nvPr/>
        </p:nvSpPr>
        <p:spPr bwMode="auto">
          <a:xfrm flipH="1" flipV="1">
            <a:off x="3641334" y="4312237"/>
            <a:ext cx="304800" cy="9144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455590"/>
            <a:endParaRPr lang="en-US">
              <a:solidFill>
                <a:srgbClr val="000000"/>
              </a:solidFill>
            </a:endParaRPr>
          </a:p>
        </p:txBody>
      </p:sp>
      <p:sp>
        <p:nvSpPr>
          <p:cNvPr id="14351" name="Line 81"/>
          <p:cNvSpPr>
            <a:spLocks noChangeShapeType="1"/>
          </p:cNvSpPr>
          <p:nvPr/>
        </p:nvSpPr>
        <p:spPr bwMode="auto">
          <a:xfrm flipH="1">
            <a:off x="5393934" y="5836237"/>
            <a:ext cx="13716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455590"/>
            <a:endParaRPr lang="en-US">
              <a:solidFill>
                <a:srgbClr val="000000"/>
              </a:solidFill>
            </a:endParaRPr>
          </a:p>
        </p:txBody>
      </p:sp>
      <p:sp>
        <p:nvSpPr>
          <p:cNvPr id="14352" name="Line 82"/>
          <p:cNvSpPr>
            <a:spLocks noChangeShapeType="1"/>
          </p:cNvSpPr>
          <p:nvPr/>
        </p:nvSpPr>
        <p:spPr bwMode="auto">
          <a:xfrm rot="1168848" flipH="1">
            <a:off x="8281412" y="4283354"/>
            <a:ext cx="270120" cy="988531"/>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455590"/>
            <a:endParaRPr lang="en-US">
              <a:solidFill>
                <a:srgbClr val="000000"/>
              </a:solidFill>
            </a:endParaRPr>
          </a:p>
        </p:txBody>
      </p:sp>
      <p:sp>
        <p:nvSpPr>
          <p:cNvPr id="14353" name="Line 83"/>
          <p:cNvSpPr>
            <a:spLocks noChangeShapeType="1"/>
          </p:cNvSpPr>
          <p:nvPr/>
        </p:nvSpPr>
        <p:spPr bwMode="auto">
          <a:xfrm>
            <a:off x="6994135" y="2483437"/>
            <a:ext cx="761999" cy="7620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455590"/>
            <a:endParaRPr lang="en-US">
              <a:solidFill>
                <a:srgbClr val="000000"/>
              </a:solidFill>
            </a:endParaRPr>
          </a:p>
        </p:txBody>
      </p:sp>
      <p:sp>
        <p:nvSpPr>
          <p:cNvPr id="14359" name="Rectangle 90"/>
          <p:cNvSpPr>
            <a:spLocks noGrp="1" noChangeArrowheads="1"/>
          </p:cNvSpPr>
          <p:nvPr>
            <p:ph type="body" idx="1"/>
          </p:nvPr>
        </p:nvSpPr>
        <p:spPr>
          <a:xfrm>
            <a:off x="477672" y="295276"/>
            <a:ext cx="11245755" cy="966768"/>
          </a:xfrm>
          <a:noFill/>
        </p:spPr>
        <p:txBody>
          <a:bodyPr vert="horz" lIns="0" tIns="0" rIns="0" bIns="0" rtlCol="0" anchor="ctr">
            <a:noAutofit/>
          </a:bodyPr>
          <a:lstStyle/>
          <a:p>
            <a:pPr marL="0" indent="0" algn="ctr" defTabSz="376238">
              <a:spcBef>
                <a:spcPct val="0"/>
              </a:spcBef>
              <a:buClr>
                <a:srgbClr val="C20041"/>
              </a:buClr>
              <a:buSzPct val="90000"/>
              <a:buNone/>
            </a:pPr>
            <a:r>
              <a:rPr lang="fr-FR" sz="4400" b="1" dirty="0">
                <a:solidFill>
                  <a:srgbClr val="1E7FB8"/>
                </a:solidFill>
                <a:latin typeface="Arial" panose="020B0604020202020204" pitchFamily="34" charset="0"/>
                <a:cs typeface="Arial" panose="020B0604020202020204" pitchFamily="34" charset="0"/>
              </a:rPr>
              <a:t>Cycle de transmission dans les établissements de soins</a:t>
            </a:r>
          </a:p>
        </p:txBody>
      </p:sp>
      <p:pic>
        <p:nvPicPr>
          <p:cNvPr id="24" name="Picture 69" descr="germ">
            <a:extLst>
              <a:ext uri="{FF2B5EF4-FFF2-40B4-BE49-F238E27FC236}">
                <a16:creationId xmlns:a16="http://schemas.microsoft.com/office/drawing/2014/main" id="{9286109C-3AA9-45B6-9944-4F9E611D8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079" y="4489962"/>
            <a:ext cx="762000" cy="7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9" descr="germ">
            <a:extLst>
              <a:ext uri="{FF2B5EF4-FFF2-40B4-BE49-F238E27FC236}">
                <a16:creationId xmlns:a16="http://schemas.microsoft.com/office/drawing/2014/main" id="{E0887AB2-0FE7-488E-A760-3349076AE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297" y="5895621"/>
            <a:ext cx="762000" cy="7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9" descr="germ">
            <a:extLst>
              <a:ext uri="{FF2B5EF4-FFF2-40B4-BE49-F238E27FC236}">
                <a16:creationId xmlns:a16="http://schemas.microsoft.com/office/drawing/2014/main" id="{EB7F743D-C4D7-4177-9EE8-AAA8C632D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179" y="4496387"/>
            <a:ext cx="762000" cy="7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9" descr="germ">
            <a:extLst>
              <a:ext uri="{FF2B5EF4-FFF2-40B4-BE49-F238E27FC236}">
                <a16:creationId xmlns:a16="http://schemas.microsoft.com/office/drawing/2014/main" id="{94BF349B-261D-4484-A43A-84E2D69F9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431" y="1964325"/>
            <a:ext cx="762000" cy="7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91456"/>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351552" y="1720920"/>
          <a:ext cx="1447800" cy="1338263"/>
        </p:xfrm>
        <a:graphic>
          <a:graphicData uri="http://schemas.openxmlformats.org/presentationml/2006/ole">
            <mc:AlternateContent xmlns:mc="http://schemas.openxmlformats.org/markup-compatibility/2006">
              <mc:Choice xmlns:v="urn:schemas-microsoft-com:vml" Requires="v">
                <p:oleObj name="ClipArt" r:id="rId3" imgW="2502360" imgH="2313720" progId="MS_ClipArt_Gallery.2">
                  <p:embed/>
                </p:oleObj>
              </mc:Choice>
              <mc:Fallback>
                <p:oleObj name="ClipArt" r:id="rId3" imgW="2502360" imgH="2313720" progId="MS_ClipArt_Gallery.2">
                  <p:embed/>
                  <p:pic>
                    <p:nvPicPr>
                      <p:cNvPr id="1026" name="Object 2"/>
                      <p:cNvPicPr>
                        <a:picLocks noChangeAspect="1" noChangeArrowheads="1"/>
                      </p:cNvPicPr>
                      <p:nvPr/>
                    </p:nvPicPr>
                    <p:blipFill>
                      <a:blip r:embed="rId4">
                        <a:lum bright="23000" contrast="-30000"/>
                        <a:extLst>
                          <a:ext uri="{28A0092B-C50C-407E-A947-70E740481C1C}">
                            <a14:useLocalDpi xmlns:a14="http://schemas.microsoft.com/office/drawing/2010/main" val="0"/>
                          </a:ext>
                        </a:extLst>
                      </a:blip>
                      <a:srcRect/>
                      <a:stretch>
                        <a:fillRect/>
                      </a:stretch>
                    </p:blipFill>
                    <p:spPr bwMode="auto">
                      <a:xfrm>
                        <a:off x="5351552" y="1720920"/>
                        <a:ext cx="1447800" cy="1338263"/>
                      </a:xfrm>
                      <a:prstGeom prst="rect">
                        <a:avLst/>
                      </a:prstGeom>
                      <a:noFill/>
                      <a:ln>
                        <a:noFill/>
                      </a:ln>
                      <a:effectLst/>
                    </p:spPr>
                  </p:pic>
                </p:oleObj>
              </mc:Fallback>
            </mc:AlternateContent>
          </a:graphicData>
        </a:graphic>
      </p:graphicFrame>
      <p:graphicFrame>
        <p:nvGraphicFramePr>
          <p:cNvPr id="1027" name="Object 3"/>
          <p:cNvGraphicFramePr>
            <a:graphicFrameLocks noChangeAspect="1"/>
          </p:cNvGraphicFramePr>
          <p:nvPr/>
        </p:nvGraphicFramePr>
        <p:xfrm>
          <a:off x="2855640" y="3305661"/>
          <a:ext cx="1447800" cy="1423988"/>
        </p:xfrm>
        <a:graphic>
          <a:graphicData uri="http://schemas.openxmlformats.org/presentationml/2006/ole">
            <mc:AlternateContent xmlns:mc="http://schemas.openxmlformats.org/markup-compatibility/2006">
              <mc:Choice xmlns:v="urn:schemas-microsoft-com:vml" Requires="v">
                <p:oleObj name="ClipArt" r:id="rId5" imgW="1782000" imgH="1753560" progId="MS_ClipArt_Gallery.2">
                  <p:embed/>
                </p:oleObj>
              </mc:Choice>
              <mc:Fallback>
                <p:oleObj name="ClipArt" r:id="rId5" imgW="1782000" imgH="1753560" progId="MS_ClipArt_Gallery.2">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640" y="3305661"/>
                        <a:ext cx="1447800" cy="1423988"/>
                      </a:xfrm>
                      <a:prstGeom prst="rect">
                        <a:avLst/>
                      </a:prstGeom>
                      <a:noFill/>
                      <a:ln>
                        <a:noFill/>
                      </a:ln>
                      <a:effectLst/>
                    </p:spPr>
                  </p:pic>
                </p:oleObj>
              </mc:Fallback>
            </mc:AlternateContent>
          </a:graphicData>
        </a:graphic>
      </p:graphicFrame>
      <p:graphicFrame>
        <p:nvGraphicFramePr>
          <p:cNvPr id="1028" name="Object 4"/>
          <p:cNvGraphicFramePr>
            <a:graphicFrameLocks noChangeAspect="1"/>
          </p:cNvGraphicFramePr>
          <p:nvPr/>
        </p:nvGraphicFramePr>
        <p:xfrm>
          <a:off x="7752184" y="3163979"/>
          <a:ext cx="1333500" cy="1447800"/>
        </p:xfrm>
        <a:graphic>
          <a:graphicData uri="http://schemas.openxmlformats.org/presentationml/2006/ole">
            <mc:AlternateContent xmlns:mc="http://schemas.openxmlformats.org/markup-compatibility/2006">
              <mc:Choice xmlns:v="urn:schemas-microsoft-com:vml" Requires="v">
                <p:oleObj name="ClipArt" r:id="rId7" imgW="1836360" imgH="1993320" progId="MS_ClipArt_Gallery.2">
                  <p:embed/>
                </p:oleObj>
              </mc:Choice>
              <mc:Fallback>
                <p:oleObj name="ClipArt" r:id="rId7" imgW="1836360" imgH="1993320" progId="MS_ClipArt_Gallery.2">
                  <p:embed/>
                  <p:pic>
                    <p:nvPicPr>
                      <p:cNvPr id="10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2184" y="3163979"/>
                        <a:ext cx="1333500" cy="1447800"/>
                      </a:xfrm>
                      <a:prstGeom prst="rect">
                        <a:avLst/>
                      </a:prstGeom>
                      <a:noFill/>
                      <a:ln>
                        <a:noFill/>
                      </a:ln>
                      <a:effectLst/>
                    </p:spPr>
                  </p:pic>
                </p:oleObj>
              </mc:Fallback>
            </mc:AlternateContent>
          </a:graphicData>
        </a:graphic>
      </p:graphicFrame>
      <p:sp>
        <p:nvSpPr>
          <p:cNvPr id="1030" name="Line 6"/>
          <p:cNvSpPr>
            <a:spLocks noChangeShapeType="1"/>
          </p:cNvSpPr>
          <p:nvPr/>
        </p:nvSpPr>
        <p:spPr bwMode="auto">
          <a:xfrm>
            <a:off x="4706937" y="4313773"/>
            <a:ext cx="2778125" cy="0"/>
          </a:xfrm>
          <a:prstGeom prst="line">
            <a:avLst/>
          </a:prstGeom>
          <a:noFill/>
          <a:ln w="1270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455590"/>
            <a:endParaRPr lang="en-US" sz="4400" dirty="0">
              <a:solidFill>
                <a:srgbClr val="000000"/>
              </a:solidFill>
            </a:endParaRPr>
          </a:p>
        </p:txBody>
      </p:sp>
      <p:sp>
        <p:nvSpPr>
          <p:cNvPr id="1031" name="Line 7"/>
          <p:cNvSpPr>
            <a:spLocks noChangeShapeType="1"/>
          </p:cNvSpPr>
          <p:nvPr/>
        </p:nvSpPr>
        <p:spPr bwMode="auto">
          <a:xfrm flipH="1">
            <a:off x="4551452" y="2776780"/>
            <a:ext cx="812800" cy="76200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5590"/>
            <a:endParaRPr lang="en-US">
              <a:solidFill>
                <a:srgbClr val="000000"/>
              </a:solidFill>
            </a:endParaRPr>
          </a:p>
        </p:txBody>
      </p:sp>
      <p:sp>
        <p:nvSpPr>
          <p:cNvPr id="1032" name="Line 8"/>
          <p:cNvSpPr>
            <a:spLocks noChangeShapeType="1"/>
          </p:cNvSpPr>
          <p:nvPr/>
        </p:nvSpPr>
        <p:spPr bwMode="auto">
          <a:xfrm>
            <a:off x="6698579" y="2592479"/>
            <a:ext cx="881063" cy="914400"/>
          </a:xfrm>
          <a:prstGeom prst="line">
            <a:avLst/>
          </a:prstGeom>
          <a:noFill/>
          <a:ln w="1270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455590"/>
            <a:endParaRPr lang="en-US">
              <a:solidFill>
                <a:srgbClr val="000000"/>
              </a:solidFill>
            </a:endParaRPr>
          </a:p>
        </p:txBody>
      </p:sp>
      <p:sp>
        <p:nvSpPr>
          <p:cNvPr id="1033" name="Text Box 9"/>
          <p:cNvSpPr txBox="1">
            <a:spLocks noChangeArrowheads="1"/>
          </p:cNvSpPr>
          <p:nvPr/>
        </p:nvSpPr>
        <p:spPr bwMode="auto">
          <a:xfrm>
            <a:off x="5135101" y="4529797"/>
            <a:ext cx="1899751" cy="369332"/>
          </a:xfrm>
          <a:prstGeom prst="rect">
            <a:avLst/>
          </a:prstGeom>
          <a:noFill/>
          <a:ln w="9525">
            <a:noFill/>
            <a:miter lim="800000"/>
            <a:headEnd/>
            <a:tailEnd/>
          </a:ln>
        </p:spPr>
        <p:txBody>
          <a:bodyPr wrap="none">
            <a:spAutoFit/>
          </a:bodyPr>
          <a:lstStyle/>
          <a:p>
            <a:pPr algn="ctr" defTabSz="455590">
              <a:defRPr/>
            </a:pPr>
            <a:r>
              <a:rPr lang="en-US" b="1" dirty="0">
                <a:solidFill>
                  <a:srgbClr val="000000"/>
                </a:solidFill>
              </a:rPr>
              <a:t>Patient au patient</a:t>
            </a:r>
          </a:p>
        </p:txBody>
      </p:sp>
      <p:sp>
        <p:nvSpPr>
          <p:cNvPr id="1034" name="Text Box 10"/>
          <p:cNvSpPr txBox="1">
            <a:spLocks noChangeArrowheads="1"/>
          </p:cNvSpPr>
          <p:nvPr/>
        </p:nvSpPr>
        <p:spPr bwMode="auto">
          <a:xfrm>
            <a:off x="7394105" y="2075997"/>
            <a:ext cx="2215350" cy="923330"/>
          </a:xfrm>
          <a:prstGeom prst="rect">
            <a:avLst/>
          </a:prstGeom>
          <a:noFill/>
          <a:ln w="9525">
            <a:noFill/>
            <a:miter lim="800000"/>
            <a:headEnd/>
            <a:tailEnd/>
          </a:ln>
        </p:spPr>
        <p:txBody>
          <a:bodyPr wrap="none">
            <a:spAutoFit/>
          </a:bodyPr>
          <a:lstStyle/>
          <a:p>
            <a:pPr algn="ctr" defTabSz="455590">
              <a:defRPr/>
            </a:pPr>
            <a:r>
              <a:rPr lang="fr-FR" b="1" dirty="0">
                <a:solidFill>
                  <a:srgbClr val="000000"/>
                </a:solidFill>
              </a:rPr>
              <a:t>Patient au personnel </a:t>
            </a:r>
          </a:p>
          <a:p>
            <a:pPr algn="ctr" defTabSz="455590">
              <a:defRPr/>
            </a:pPr>
            <a:r>
              <a:rPr lang="fr-FR" b="1" dirty="0">
                <a:solidFill>
                  <a:srgbClr val="000000"/>
                </a:solidFill>
              </a:rPr>
              <a:t>soignant</a:t>
            </a:r>
            <a:endParaRPr lang="en-US" b="1" dirty="0">
              <a:solidFill>
                <a:srgbClr val="000000"/>
              </a:solidFill>
            </a:endParaRPr>
          </a:p>
          <a:p>
            <a:pPr algn="ctr" defTabSz="455590">
              <a:defRPr/>
            </a:pPr>
            <a:endParaRPr lang="en-US" b="1" dirty="0">
              <a:solidFill>
                <a:srgbClr val="000000"/>
              </a:solidFill>
            </a:endParaRPr>
          </a:p>
        </p:txBody>
      </p:sp>
      <p:sp>
        <p:nvSpPr>
          <p:cNvPr id="1035" name="Text Box 11"/>
          <p:cNvSpPr txBox="1">
            <a:spLocks noChangeArrowheads="1"/>
          </p:cNvSpPr>
          <p:nvPr/>
        </p:nvSpPr>
        <p:spPr bwMode="auto">
          <a:xfrm>
            <a:off x="2524214" y="2264900"/>
            <a:ext cx="2433638" cy="646331"/>
          </a:xfrm>
          <a:prstGeom prst="rect">
            <a:avLst/>
          </a:prstGeom>
          <a:noFill/>
          <a:ln w="9525">
            <a:noFill/>
            <a:miter lim="800000"/>
            <a:headEnd/>
            <a:tailEnd/>
          </a:ln>
        </p:spPr>
        <p:txBody>
          <a:bodyPr>
            <a:spAutoFit/>
          </a:bodyPr>
          <a:lstStyle/>
          <a:p>
            <a:pPr algn="ctr" defTabSz="455590">
              <a:defRPr/>
            </a:pPr>
            <a:r>
              <a:rPr lang="fr-FR" b="1" dirty="0">
                <a:solidFill>
                  <a:srgbClr val="000000"/>
                </a:solidFill>
              </a:rPr>
              <a:t>Le personnel soignant au patient</a:t>
            </a:r>
            <a:endParaRPr lang="en-US" b="1" dirty="0">
              <a:solidFill>
                <a:srgbClr val="000000"/>
              </a:solidFill>
            </a:endParaRPr>
          </a:p>
        </p:txBody>
      </p:sp>
      <p:sp>
        <p:nvSpPr>
          <p:cNvPr id="12" name="Rectangle 90"/>
          <p:cNvSpPr txBox="1">
            <a:spLocks noChangeArrowheads="1"/>
          </p:cNvSpPr>
          <p:nvPr/>
        </p:nvSpPr>
        <p:spPr>
          <a:xfrm>
            <a:off x="504967" y="290735"/>
            <a:ext cx="11204812" cy="950587"/>
          </a:xfrm>
          <a:prstGeom prst="rect">
            <a:avLst/>
          </a:prstGeom>
          <a:noFill/>
        </p:spPr>
        <p:txBody>
          <a:bodyPr lIns="0" tIns="0" rIns="0" bIns="0" anchor="ctr"/>
          <a:lstStyle>
            <a:lvl1pPr marL="342415" indent="-342415"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3727" indent="-280590"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3943" indent="-26949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1354" indent="-22669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6332" indent="-145843" algn="r" rtl="1" eaLnBrk="0" fontAlgn="base" hangingPunct="0">
              <a:spcBef>
                <a:spcPct val="20000"/>
              </a:spcBef>
              <a:spcAft>
                <a:spcPct val="0"/>
              </a:spcAft>
              <a:buChar char="»"/>
              <a:defRPr sz="2000">
                <a:solidFill>
                  <a:srgbClr val="000066"/>
                </a:solidFill>
                <a:latin typeface="+mn-lt"/>
                <a:cs typeface="+mn-cs"/>
              </a:defRPr>
            </a:lvl5pPr>
            <a:lvl6pPr marL="2442886" indent="-145843" algn="r" rtl="1" fontAlgn="base">
              <a:spcBef>
                <a:spcPct val="20000"/>
              </a:spcBef>
              <a:spcAft>
                <a:spcPct val="0"/>
              </a:spcAft>
              <a:buChar char="»"/>
              <a:defRPr sz="2000">
                <a:solidFill>
                  <a:srgbClr val="000066"/>
                </a:solidFill>
                <a:latin typeface="+mn-lt"/>
                <a:cs typeface="+mn-cs"/>
              </a:defRPr>
            </a:lvl6pPr>
            <a:lvl7pPr marL="2899444" indent="-145843" algn="r" rtl="1" fontAlgn="base">
              <a:spcBef>
                <a:spcPct val="20000"/>
              </a:spcBef>
              <a:spcAft>
                <a:spcPct val="0"/>
              </a:spcAft>
              <a:buChar char="»"/>
              <a:defRPr sz="2000">
                <a:solidFill>
                  <a:srgbClr val="000066"/>
                </a:solidFill>
                <a:latin typeface="+mn-lt"/>
                <a:cs typeface="+mn-cs"/>
              </a:defRPr>
            </a:lvl7pPr>
            <a:lvl8pPr marL="3355998" indent="-145843" algn="r" rtl="1" fontAlgn="base">
              <a:spcBef>
                <a:spcPct val="20000"/>
              </a:spcBef>
              <a:spcAft>
                <a:spcPct val="0"/>
              </a:spcAft>
              <a:buChar char="»"/>
              <a:defRPr sz="2000">
                <a:solidFill>
                  <a:srgbClr val="000066"/>
                </a:solidFill>
                <a:latin typeface="+mn-lt"/>
                <a:cs typeface="+mn-cs"/>
              </a:defRPr>
            </a:lvl8pPr>
            <a:lvl9pPr marL="3812550" indent="-145843" algn="r" rtl="1" fontAlgn="base">
              <a:spcBef>
                <a:spcPct val="20000"/>
              </a:spcBef>
              <a:spcAft>
                <a:spcPct val="0"/>
              </a:spcAft>
              <a:buChar char="»"/>
              <a:defRPr sz="2000">
                <a:solidFill>
                  <a:srgbClr val="000066"/>
                </a:solidFill>
                <a:latin typeface="+mn-lt"/>
                <a:cs typeface="+mn-cs"/>
              </a:defRPr>
            </a:lvl9pPr>
          </a:lstStyle>
          <a:p>
            <a:pPr marL="0" indent="0" algn="ctr" defTabSz="376238">
              <a:lnSpc>
                <a:spcPct val="90000"/>
              </a:lnSpc>
              <a:spcBef>
                <a:spcPct val="0"/>
              </a:spcBef>
              <a:buClr>
                <a:srgbClr val="C20041"/>
              </a:buClr>
              <a:buSzPct val="90000"/>
              <a:buNone/>
            </a:pPr>
            <a:r>
              <a:rPr lang="fr-FR" sz="4400" b="1" kern="0" dirty="0">
                <a:solidFill>
                  <a:srgbClr val="1E7FB8"/>
                </a:solidFill>
                <a:latin typeface="Arial" panose="020B0604020202020204" pitchFamily="34" charset="0"/>
                <a:cs typeface="Arial" panose="020B0604020202020204" pitchFamily="34" charset="0"/>
              </a:rPr>
              <a:t>Cycle de transmission de base dans les établissements de soins</a:t>
            </a:r>
            <a:endParaRPr lang="en-US" sz="4400" b="1" kern="0" dirty="0">
              <a:solidFill>
                <a:srgbClr val="1E7FB8"/>
              </a:solidFill>
              <a:latin typeface="Arial" panose="020B0604020202020204" pitchFamily="34" charset="0"/>
              <a:cs typeface="Arial" panose="020B0604020202020204" pitchFamily="34" charset="0"/>
            </a:endParaRPr>
          </a:p>
        </p:txBody>
      </p:sp>
      <p:graphicFrame>
        <p:nvGraphicFramePr>
          <p:cNvPr id="2" name="Objet 1"/>
          <p:cNvGraphicFramePr>
            <a:graphicFrameLocks noChangeAspect="1"/>
          </p:cNvGraphicFramePr>
          <p:nvPr/>
        </p:nvGraphicFramePr>
        <p:xfrm>
          <a:off x="7777880" y="5033854"/>
          <a:ext cx="1447800" cy="1338263"/>
        </p:xfrm>
        <a:graphic>
          <a:graphicData uri="http://schemas.openxmlformats.org/presentationml/2006/ole">
            <mc:AlternateContent xmlns:mc="http://schemas.openxmlformats.org/markup-compatibility/2006">
              <mc:Choice xmlns:v="urn:schemas-microsoft-com:vml" Requires="v">
                <p:oleObj name="ClipArt" r:id="rId9" imgW="2502713" imgH="2314346" progId="MS_ClipArt_Gallery.2">
                  <p:embed/>
                </p:oleObj>
              </mc:Choice>
              <mc:Fallback>
                <p:oleObj name="ClipArt" r:id="rId9" imgW="2502713" imgH="2314346" progId="MS_ClipArt_Gallery.2">
                  <p:embed/>
                  <p:pic>
                    <p:nvPicPr>
                      <p:cNvPr id="2" name="Objet 1"/>
                      <p:cNvPicPr>
                        <a:picLocks noChangeAspect="1" noChangeArrowheads="1"/>
                      </p:cNvPicPr>
                      <p:nvPr/>
                    </p:nvPicPr>
                    <p:blipFill>
                      <a:blip r:embed="rId10">
                        <a:lum bright="22000" contrast="-30000"/>
                        <a:extLst>
                          <a:ext uri="{28A0092B-C50C-407E-A947-70E740481C1C}">
                            <a14:useLocalDpi xmlns:a14="http://schemas.microsoft.com/office/drawing/2010/main" val="0"/>
                          </a:ext>
                        </a:extLst>
                      </a:blip>
                      <a:srcRect/>
                      <a:stretch>
                        <a:fillRect/>
                      </a:stretch>
                    </p:blipFill>
                    <p:spPr bwMode="auto">
                      <a:xfrm>
                        <a:off x="7777880" y="5033854"/>
                        <a:ext cx="1447800" cy="1338263"/>
                      </a:xfrm>
                      <a:prstGeom prst="rect">
                        <a:avLst/>
                      </a:prstGeom>
                      <a:noFill/>
                      <a:ln>
                        <a:noFill/>
                      </a:ln>
                      <a:effectLst/>
                    </p:spPr>
                  </p:pic>
                </p:oleObj>
              </mc:Fallback>
            </mc:AlternateContent>
          </a:graphicData>
        </a:graphic>
      </p:graphicFrame>
      <p:graphicFrame>
        <p:nvGraphicFramePr>
          <p:cNvPr id="3" name="Objet 2"/>
          <p:cNvGraphicFramePr>
            <a:graphicFrameLocks noChangeAspect="1"/>
          </p:cNvGraphicFramePr>
          <p:nvPr/>
        </p:nvGraphicFramePr>
        <p:xfrm>
          <a:off x="3017133" y="5033854"/>
          <a:ext cx="1447800" cy="1338263"/>
        </p:xfrm>
        <a:graphic>
          <a:graphicData uri="http://schemas.openxmlformats.org/presentationml/2006/ole">
            <mc:AlternateContent xmlns:mc="http://schemas.openxmlformats.org/markup-compatibility/2006">
              <mc:Choice xmlns:v="urn:schemas-microsoft-com:vml" Requires="v">
                <p:oleObj name="ClipArt" r:id="rId11" imgW="2502713" imgH="2314346" progId="MS_ClipArt_Gallery.2">
                  <p:embed/>
                </p:oleObj>
              </mc:Choice>
              <mc:Fallback>
                <p:oleObj name="ClipArt" r:id="rId11" imgW="2502713" imgH="2314346" progId="MS_ClipArt_Gallery.2">
                  <p:embed/>
                  <p:pic>
                    <p:nvPicPr>
                      <p:cNvPr id="3" name="Objet 2"/>
                      <p:cNvPicPr>
                        <a:picLocks noChangeAspect="1" noChangeArrowheads="1"/>
                      </p:cNvPicPr>
                      <p:nvPr/>
                    </p:nvPicPr>
                    <p:blipFill>
                      <a:blip r:embed="rId10">
                        <a:lum bright="22000" contrast="-30000"/>
                        <a:extLst>
                          <a:ext uri="{28A0092B-C50C-407E-A947-70E740481C1C}">
                            <a14:useLocalDpi xmlns:a14="http://schemas.microsoft.com/office/drawing/2010/main" val="0"/>
                          </a:ext>
                        </a:extLst>
                      </a:blip>
                      <a:srcRect/>
                      <a:stretch>
                        <a:fillRect/>
                      </a:stretch>
                    </p:blipFill>
                    <p:spPr bwMode="auto">
                      <a:xfrm>
                        <a:off x="3017133" y="5033854"/>
                        <a:ext cx="1447800" cy="1338263"/>
                      </a:xfrm>
                      <a:prstGeom prst="rect">
                        <a:avLst/>
                      </a:prstGeom>
                      <a:noFill/>
                      <a:ln>
                        <a:noFill/>
                      </a:ln>
                      <a:effectLst/>
                    </p:spPr>
                  </p:pic>
                </p:oleObj>
              </mc:Fallback>
            </mc:AlternateContent>
          </a:graphicData>
        </a:graphic>
      </p:graphicFrame>
      <p:sp>
        <p:nvSpPr>
          <p:cNvPr id="14" name="Line 6"/>
          <p:cNvSpPr>
            <a:spLocks noChangeShapeType="1"/>
          </p:cNvSpPr>
          <p:nvPr/>
        </p:nvSpPr>
        <p:spPr bwMode="auto">
          <a:xfrm>
            <a:off x="4775449" y="5609917"/>
            <a:ext cx="2778125" cy="0"/>
          </a:xfrm>
          <a:prstGeom prst="line">
            <a:avLst/>
          </a:prstGeom>
          <a:noFill/>
          <a:ln w="1270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455590"/>
            <a:endParaRPr lang="en-US" sz="4400" dirty="0">
              <a:solidFill>
                <a:srgbClr val="000000"/>
              </a:solidFill>
            </a:endParaRPr>
          </a:p>
        </p:txBody>
      </p:sp>
      <p:sp>
        <p:nvSpPr>
          <p:cNvPr id="15" name="Text Box 9"/>
          <p:cNvSpPr txBox="1">
            <a:spLocks noChangeArrowheads="1"/>
          </p:cNvSpPr>
          <p:nvPr/>
        </p:nvSpPr>
        <p:spPr bwMode="auto">
          <a:xfrm>
            <a:off x="5161002" y="6082615"/>
            <a:ext cx="2059153" cy="369332"/>
          </a:xfrm>
          <a:prstGeom prst="rect">
            <a:avLst/>
          </a:prstGeom>
          <a:noFill/>
          <a:ln w="9525">
            <a:noFill/>
            <a:miter lim="800000"/>
            <a:headEnd/>
            <a:tailEnd/>
          </a:ln>
        </p:spPr>
        <p:txBody>
          <a:bodyPr wrap="none">
            <a:spAutoFit/>
          </a:bodyPr>
          <a:lstStyle/>
          <a:p>
            <a:pPr algn="ctr" defTabSz="455590">
              <a:defRPr/>
            </a:pPr>
            <a:r>
              <a:rPr lang="en-US" b="1" dirty="0">
                <a:solidFill>
                  <a:srgbClr val="000000"/>
                </a:solidFill>
              </a:rPr>
              <a:t>Soignant à </a:t>
            </a:r>
            <a:r>
              <a:rPr lang="en-US" b="1" dirty="0" err="1">
                <a:solidFill>
                  <a:srgbClr val="000000"/>
                </a:solidFill>
              </a:rPr>
              <a:t>soignant</a:t>
            </a:r>
            <a:endParaRPr lang="en-US" b="1" dirty="0">
              <a:solidFill>
                <a:srgbClr val="000000"/>
              </a:solidFill>
            </a:endParaRPr>
          </a:p>
        </p:txBody>
      </p:sp>
    </p:spTree>
    <p:extLst>
      <p:ext uri="{BB962C8B-B14F-4D97-AF65-F5344CB8AC3E}">
        <p14:creationId xmlns:p14="http://schemas.microsoft.com/office/powerpoint/2010/main" val="90785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1319" y="259307"/>
            <a:ext cx="11209361" cy="1011526"/>
          </a:xfrm>
        </p:spPr>
        <p:txBody>
          <a:bodyPr>
            <a:normAutofit/>
          </a:bodyPr>
          <a:lstStyle/>
          <a:p>
            <a:pPr algn="ctr" eaLnBrk="1" hangingPunct="1">
              <a:defRPr/>
            </a:pPr>
            <a:r>
              <a:rPr lang="en-US" b="1" dirty="0">
                <a:solidFill>
                  <a:schemeClr val="accent1"/>
                </a:solidFill>
                <a:latin typeface="Arial" panose="020B0604020202020204" pitchFamily="34" charset="0"/>
                <a:cs typeface="Arial" panose="020B0604020202020204" pitchFamily="34" charset="0"/>
              </a:rPr>
              <a:t>Modes de transmission</a:t>
            </a:r>
          </a:p>
        </p:txBody>
      </p:sp>
      <p:sp>
        <p:nvSpPr>
          <p:cNvPr id="34819" name="Rectangle 3"/>
          <p:cNvSpPr>
            <a:spLocks noGrp="1" noChangeArrowheads="1"/>
          </p:cNvSpPr>
          <p:nvPr>
            <p:ph idx="1"/>
          </p:nvPr>
        </p:nvSpPr>
        <p:spPr>
          <a:xfrm>
            <a:off x="290052" y="1270833"/>
            <a:ext cx="10407443" cy="5327860"/>
          </a:xfrm>
        </p:spPr>
        <p:txBody>
          <a:bodyPr>
            <a:noAutofit/>
          </a:bodyPr>
          <a:lstStyle/>
          <a:p>
            <a:pPr marL="0" indent="0">
              <a:lnSpc>
                <a:spcPct val="150000"/>
              </a:lnSpc>
              <a:spcBef>
                <a:spcPts val="100"/>
              </a:spcBef>
              <a:buSzPct val="151000"/>
              <a:buNone/>
              <a:defRPr/>
            </a:pPr>
            <a:r>
              <a:rPr lang="en-US" sz="3600" b="1" dirty="0">
                <a:cs typeface="Arial" pitchFamily="34" charset="0"/>
              </a:rPr>
              <a:t>Contact</a:t>
            </a:r>
          </a:p>
          <a:p>
            <a:pPr>
              <a:lnSpc>
                <a:spcPct val="150000"/>
              </a:lnSpc>
              <a:spcBef>
                <a:spcPts val="100"/>
              </a:spcBef>
              <a:buSzPct val="100000"/>
              <a:defRPr/>
            </a:pPr>
            <a:r>
              <a:rPr lang="fr-FR" sz="3600" dirty="0">
                <a:cs typeface="Arial" pitchFamily="34" charset="0"/>
              </a:rPr>
              <a:t>Direct : propagation de personne à personne, contact physique réel</a:t>
            </a:r>
            <a:endParaRPr lang="en-US" sz="3600" dirty="0">
              <a:cs typeface="Arial" pitchFamily="34" charset="0"/>
            </a:endParaRPr>
          </a:p>
          <a:p>
            <a:pPr>
              <a:lnSpc>
                <a:spcPct val="150000"/>
              </a:lnSpc>
              <a:spcBef>
                <a:spcPts val="100"/>
              </a:spcBef>
              <a:buSzPct val="100000"/>
              <a:defRPr/>
            </a:pPr>
            <a:r>
              <a:rPr lang="fr-FR" sz="3600" dirty="0">
                <a:cs typeface="Arial" pitchFamily="34" charset="0"/>
              </a:rPr>
              <a:t>Indirect : Objet intermédiaire contaminé, équipement ou objets contaminés</a:t>
            </a:r>
            <a:endParaRPr lang="en-US" sz="3600" dirty="0">
              <a:cs typeface="Arial" pitchFamily="34" charset="0"/>
            </a:endParaRPr>
          </a:p>
          <a:p>
            <a:pPr marL="0" indent="0">
              <a:lnSpc>
                <a:spcPct val="150000"/>
              </a:lnSpc>
              <a:spcBef>
                <a:spcPts val="100"/>
              </a:spcBef>
              <a:buSzPct val="151000"/>
              <a:buNone/>
              <a:defRPr/>
            </a:pPr>
            <a:r>
              <a:rPr lang="fr-FR" sz="3600" dirty="0">
                <a:cs typeface="Arial" pitchFamily="34" charset="0"/>
              </a:rPr>
              <a:t>Par exemple. SARM, </a:t>
            </a:r>
            <a:r>
              <a:rPr lang="fr-FR" sz="3600" i="1" dirty="0">
                <a:cs typeface="Arial" pitchFamily="34" charset="0"/>
              </a:rPr>
              <a:t>C. difficile</a:t>
            </a:r>
            <a:r>
              <a:rPr lang="fr-FR" sz="3600" dirty="0">
                <a:cs typeface="Arial" pitchFamily="34" charset="0"/>
              </a:rPr>
              <a:t>, </a:t>
            </a:r>
            <a:r>
              <a:rPr lang="fr-FR" sz="3600" i="1" dirty="0">
                <a:cs typeface="Arial" pitchFamily="34" charset="0"/>
              </a:rPr>
              <a:t>Pseudomonas </a:t>
            </a:r>
            <a:r>
              <a:rPr lang="fr-FR" sz="3600" i="1" dirty="0" err="1">
                <a:cs typeface="Arial" pitchFamily="34" charset="0"/>
              </a:rPr>
              <a:t>spp</a:t>
            </a:r>
            <a:r>
              <a:rPr lang="fr-FR" sz="3600" dirty="0">
                <a:cs typeface="Arial" pitchFamily="34" charset="0"/>
              </a:rPr>
              <a:t>.</a:t>
            </a:r>
            <a:endParaRPr lang="en-GB" sz="3600" dirty="0">
              <a:cs typeface="Arial" pitchFamily="34" charset="0"/>
            </a:endParaRPr>
          </a:p>
        </p:txBody>
      </p:sp>
      <p:pic>
        <p:nvPicPr>
          <p:cNvPr id="6" name="Picture 4" descr="G:\WORK\Maha PRESENTATION\Contact infections\260315-1305031RG632.jpg">
            <a:extLst>
              <a:ext uri="{FF2B5EF4-FFF2-40B4-BE49-F238E27FC236}">
                <a16:creationId xmlns:a16="http://schemas.microsoft.com/office/drawing/2014/main" id="{4D89743D-6D47-4C76-8353-5DBCF350FAF3}"/>
              </a:ext>
            </a:extLst>
          </p:cNvPr>
          <p:cNvPicPr>
            <a:picLocks noChangeAspect="1" noChangeArrowheads="1"/>
          </p:cNvPicPr>
          <p:nvPr/>
        </p:nvPicPr>
        <p:blipFill>
          <a:blip r:embed="rId3" cstate="print"/>
          <a:srcRect/>
          <a:stretch>
            <a:fillRect/>
          </a:stretch>
        </p:blipFill>
        <p:spPr bwMode="auto">
          <a:xfrm>
            <a:off x="10500852" y="1755289"/>
            <a:ext cx="1401096" cy="1673711"/>
          </a:xfrm>
          <a:prstGeom prst="rect">
            <a:avLst/>
          </a:prstGeom>
          <a:noFill/>
        </p:spPr>
      </p:pic>
    </p:spTree>
    <p:extLst>
      <p:ext uri="{BB962C8B-B14F-4D97-AF65-F5344CB8AC3E}">
        <p14:creationId xmlns:p14="http://schemas.microsoft.com/office/powerpoint/2010/main" val="368409831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1319" y="253686"/>
            <a:ext cx="11204811" cy="1027165"/>
          </a:xfrm>
        </p:spPr>
        <p:txBody>
          <a:bodyPr>
            <a:normAutofit/>
          </a:bodyPr>
          <a:lstStyle/>
          <a:p>
            <a:pPr algn="ctr" eaLnBrk="1" hangingPunct="1">
              <a:defRPr/>
            </a:pPr>
            <a:r>
              <a:rPr lang="en-US" b="1" dirty="0">
                <a:solidFill>
                  <a:schemeClr val="accent1"/>
                </a:solidFill>
                <a:latin typeface="Arial" panose="020B0604020202020204" pitchFamily="34" charset="0"/>
                <a:cs typeface="Arial" panose="020B0604020202020204" pitchFamily="34" charset="0"/>
              </a:rPr>
              <a:t>Modes de transmission</a:t>
            </a:r>
          </a:p>
        </p:txBody>
      </p:sp>
      <p:sp>
        <p:nvSpPr>
          <p:cNvPr id="34819" name="Rectangle 3"/>
          <p:cNvSpPr>
            <a:spLocks noGrp="1" noChangeArrowheads="1"/>
          </p:cNvSpPr>
          <p:nvPr>
            <p:ph idx="1"/>
          </p:nvPr>
        </p:nvSpPr>
        <p:spPr>
          <a:xfrm>
            <a:off x="491320" y="1398016"/>
            <a:ext cx="8848624" cy="5206297"/>
          </a:xfrm>
        </p:spPr>
        <p:txBody>
          <a:bodyPr>
            <a:noAutofit/>
          </a:bodyPr>
          <a:lstStyle/>
          <a:p>
            <a:pPr marL="0" indent="0">
              <a:lnSpc>
                <a:spcPct val="150000"/>
              </a:lnSpc>
              <a:spcBef>
                <a:spcPts val="100"/>
              </a:spcBef>
              <a:buSzPct val="151000"/>
              <a:buNone/>
              <a:defRPr/>
            </a:pPr>
            <a:r>
              <a:rPr lang="fr-FR" sz="3200" b="1" dirty="0">
                <a:cs typeface="Arial" pitchFamily="34" charset="0"/>
              </a:rPr>
              <a:t>Gouttelettes</a:t>
            </a:r>
            <a:endParaRPr lang="en-US" sz="3200" b="1" dirty="0">
              <a:cs typeface="Arial" pitchFamily="34" charset="0"/>
            </a:endParaRPr>
          </a:p>
          <a:p>
            <a:pPr>
              <a:lnSpc>
                <a:spcPct val="150000"/>
              </a:lnSpc>
              <a:spcBef>
                <a:spcPts val="100"/>
              </a:spcBef>
              <a:buSzPct val="100000"/>
              <a:defRPr/>
            </a:pPr>
            <a:r>
              <a:rPr lang="fr-FR" sz="3200" dirty="0">
                <a:cs typeface="Arial" pitchFamily="34" charset="0"/>
              </a:rPr>
              <a:t>Grandes gouttelettes émises pendant toux, les éternuements, la parole</a:t>
            </a:r>
            <a:endParaRPr lang="en-US" sz="3200" dirty="0">
              <a:cs typeface="Arial" pitchFamily="34" charset="0"/>
            </a:endParaRPr>
          </a:p>
          <a:p>
            <a:pPr>
              <a:lnSpc>
                <a:spcPct val="150000"/>
              </a:lnSpc>
              <a:spcBef>
                <a:spcPts val="100"/>
              </a:spcBef>
              <a:buSzPct val="100000"/>
              <a:defRPr/>
            </a:pPr>
            <a:r>
              <a:rPr lang="fr-FR" sz="3200" dirty="0">
                <a:cs typeface="Arial" pitchFamily="34" charset="0"/>
              </a:rPr>
              <a:t>Propulsées à une faible distance de moins d’un mètre et déposées sur les yeux, les muqueuses nasales ou la bouche d'un hôte susceptible</a:t>
            </a:r>
            <a:endParaRPr lang="en-US" sz="3200" dirty="0">
              <a:cs typeface="Arial" pitchFamily="34" charset="0"/>
            </a:endParaRPr>
          </a:p>
          <a:p>
            <a:pPr marL="0" indent="0">
              <a:lnSpc>
                <a:spcPct val="150000"/>
              </a:lnSpc>
              <a:spcBef>
                <a:spcPts val="100"/>
              </a:spcBef>
              <a:buSzPct val="151000"/>
              <a:buNone/>
              <a:defRPr/>
            </a:pPr>
            <a:r>
              <a:rPr lang="fr-FR" sz="3200" dirty="0">
                <a:cs typeface="Arial" pitchFamily="34" charset="0"/>
              </a:rPr>
              <a:t>Par exemple. Coqueluche, grippe, SARM</a:t>
            </a:r>
            <a:endParaRPr lang="en-US" sz="3200" dirty="0">
              <a:cs typeface="Arial" pitchFamily="34" charset="0"/>
            </a:endParaRPr>
          </a:p>
          <a:p>
            <a:pPr marL="0" indent="0">
              <a:lnSpc>
                <a:spcPct val="100000"/>
              </a:lnSpc>
              <a:spcBef>
                <a:spcPts val="100"/>
              </a:spcBef>
              <a:buSzPct val="100000"/>
              <a:buNone/>
              <a:defRPr/>
            </a:pPr>
            <a:endParaRPr lang="fr-FR" sz="2500" b="1" dirty="0"/>
          </a:p>
        </p:txBody>
      </p:sp>
      <p:sp>
        <p:nvSpPr>
          <p:cNvPr id="3" name="Slide Number Placeholder 2"/>
          <p:cNvSpPr>
            <a:spLocks noGrp="1"/>
          </p:cNvSpPr>
          <p:nvPr>
            <p:ph type="sldNum" sz="quarter" idx="4294967295"/>
          </p:nvPr>
        </p:nvSpPr>
        <p:spPr/>
        <p:txBody>
          <a:bodyPr/>
          <a:lstStyle/>
          <a:p>
            <a:pPr defTabSz="455590">
              <a:defRPr/>
            </a:pPr>
            <a:r>
              <a:rPr lang="en-US" dirty="0">
                <a:solidFill>
                  <a:srgbClr val="000000"/>
                </a:solidFill>
              </a:rPr>
              <a:t> </a:t>
            </a:r>
            <a:endParaRPr lang="th-TH" dirty="0">
              <a:solidFill>
                <a:srgbClr val="000000"/>
              </a:solidFill>
            </a:endParaRPr>
          </a:p>
        </p:txBody>
      </p:sp>
      <p:pic>
        <p:nvPicPr>
          <p:cNvPr id="6" name="Content Placeholder 3" descr="Air borne 1.png">
            <a:extLst>
              <a:ext uri="{FF2B5EF4-FFF2-40B4-BE49-F238E27FC236}">
                <a16:creationId xmlns:a16="http://schemas.microsoft.com/office/drawing/2014/main" id="{32CF2B6D-AAD9-4A11-B462-D00DB7B31AA6}"/>
              </a:ext>
            </a:extLst>
          </p:cNvPr>
          <p:cNvPicPr>
            <a:picLocks noChangeAspect="1"/>
          </p:cNvPicPr>
          <p:nvPr/>
        </p:nvPicPr>
        <p:blipFill rotWithShape="1">
          <a:blip r:embed="rId3"/>
          <a:srcRect l="4955" r="2759"/>
          <a:stretch/>
        </p:blipFill>
        <p:spPr bwMode="auto">
          <a:xfrm>
            <a:off x="9813471" y="188371"/>
            <a:ext cx="2024743" cy="169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DROPLET.png">
            <a:extLst>
              <a:ext uri="{FF2B5EF4-FFF2-40B4-BE49-F238E27FC236}">
                <a16:creationId xmlns:a16="http://schemas.microsoft.com/office/drawing/2014/main" id="{6E7226A9-0CC9-4FB2-9815-132FC9C3E8E6}"/>
              </a:ext>
            </a:extLst>
          </p:cNvPr>
          <p:cNvPicPr>
            <a:picLocks noChangeAspect="1"/>
          </p:cNvPicPr>
          <p:nvPr/>
        </p:nvPicPr>
        <p:blipFill>
          <a:blip r:embed="rId4"/>
          <a:stretch>
            <a:fillRect/>
          </a:stretch>
        </p:blipFill>
        <p:spPr bwMode="auto">
          <a:xfrm>
            <a:off x="8833758" y="2592144"/>
            <a:ext cx="3358242" cy="36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12724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1319" y="253686"/>
            <a:ext cx="11204811" cy="1027165"/>
          </a:xfrm>
        </p:spPr>
        <p:txBody>
          <a:bodyPr>
            <a:normAutofit/>
          </a:bodyPr>
          <a:lstStyle/>
          <a:p>
            <a:pPr algn="ctr" eaLnBrk="1" hangingPunct="1">
              <a:defRPr/>
            </a:pPr>
            <a:r>
              <a:rPr lang="en-US" b="1" dirty="0">
                <a:solidFill>
                  <a:schemeClr val="accent1"/>
                </a:solidFill>
                <a:latin typeface="Arial" panose="020B0604020202020204" pitchFamily="34" charset="0"/>
                <a:cs typeface="Arial" panose="020B0604020202020204" pitchFamily="34" charset="0"/>
              </a:rPr>
              <a:t>Modes de transmission</a:t>
            </a:r>
          </a:p>
        </p:txBody>
      </p:sp>
      <p:sp>
        <p:nvSpPr>
          <p:cNvPr id="34819" name="Rectangle 3"/>
          <p:cNvSpPr>
            <a:spLocks noGrp="1" noChangeArrowheads="1"/>
          </p:cNvSpPr>
          <p:nvPr>
            <p:ph idx="1"/>
          </p:nvPr>
        </p:nvSpPr>
        <p:spPr>
          <a:xfrm>
            <a:off x="491319" y="343479"/>
            <a:ext cx="7934224" cy="6195435"/>
          </a:xfrm>
        </p:spPr>
        <p:txBody>
          <a:bodyPr>
            <a:noAutofit/>
          </a:bodyPr>
          <a:lstStyle/>
          <a:p>
            <a:pPr marL="0" indent="0">
              <a:lnSpc>
                <a:spcPct val="100000"/>
              </a:lnSpc>
              <a:spcBef>
                <a:spcPts val="100"/>
              </a:spcBef>
              <a:buSzPct val="100000"/>
              <a:buNone/>
              <a:defRPr/>
            </a:pPr>
            <a:endParaRPr lang="fr-FR" sz="2500" b="1" dirty="0"/>
          </a:p>
          <a:p>
            <a:pPr marL="0" indent="0">
              <a:lnSpc>
                <a:spcPct val="150000"/>
              </a:lnSpc>
              <a:spcBef>
                <a:spcPts val="100"/>
              </a:spcBef>
              <a:buSzPct val="100000"/>
              <a:buNone/>
              <a:defRPr/>
            </a:pPr>
            <a:r>
              <a:rPr lang="fr-FR" b="1" dirty="0"/>
              <a:t>Air</a:t>
            </a:r>
            <a:endParaRPr lang="en-GB" b="1" dirty="0"/>
          </a:p>
          <a:p>
            <a:pPr>
              <a:lnSpc>
                <a:spcPct val="150000"/>
              </a:lnSpc>
              <a:spcBef>
                <a:spcPts val="100"/>
              </a:spcBef>
              <a:buSzPct val="100000"/>
              <a:defRPr/>
            </a:pPr>
            <a:r>
              <a:rPr lang="fr-FR" dirty="0"/>
              <a:t>Minuscules gouttelettes &lt; 5 microns libérés et en suspension dans l'air sur des particules de poussière, des gouttelettes d'origine respiratoire ou hydrique</a:t>
            </a:r>
            <a:endParaRPr lang="en-US" dirty="0"/>
          </a:p>
          <a:p>
            <a:pPr>
              <a:lnSpc>
                <a:spcPct val="150000"/>
              </a:lnSpc>
              <a:spcBef>
                <a:spcPts val="100"/>
              </a:spcBef>
              <a:buSzPct val="100000"/>
              <a:defRPr/>
            </a:pPr>
            <a:r>
              <a:rPr lang="fr-FR" dirty="0"/>
              <a:t>Gouttelettes </a:t>
            </a:r>
            <a:r>
              <a:rPr lang="fr-FR" dirty="0" err="1"/>
              <a:t>aérosolisées</a:t>
            </a:r>
            <a:r>
              <a:rPr lang="fr-FR" dirty="0"/>
              <a:t> lors des procédures de soins et qui sont transportées plus loin ( aspiration, bronchoscopie)</a:t>
            </a:r>
            <a:r>
              <a:rPr lang="en-US" dirty="0"/>
              <a:t> </a:t>
            </a:r>
          </a:p>
          <a:p>
            <a:pPr>
              <a:lnSpc>
                <a:spcPct val="150000"/>
              </a:lnSpc>
              <a:spcBef>
                <a:spcPts val="100"/>
              </a:spcBef>
              <a:buSzPct val="100000"/>
              <a:defRPr/>
            </a:pPr>
            <a:r>
              <a:rPr lang="en-US" dirty="0"/>
              <a:t> </a:t>
            </a:r>
            <a:r>
              <a:rPr lang="fr-FR" dirty="0"/>
              <a:t>par ex. tuberculose, rougeole, varicelle</a:t>
            </a:r>
            <a:endParaRPr lang="en-US" sz="2500" dirty="0"/>
          </a:p>
        </p:txBody>
      </p:sp>
      <p:sp>
        <p:nvSpPr>
          <p:cNvPr id="3" name="Slide Number Placeholder 2"/>
          <p:cNvSpPr>
            <a:spLocks noGrp="1"/>
          </p:cNvSpPr>
          <p:nvPr>
            <p:ph type="sldNum" sz="quarter" idx="4294967295"/>
          </p:nvPr>
        </p:nvSpPr>
        <p:spPr/>
        <p:txBody>
          <a:bodyPr/>
          <a:lstStyle/>
          <a:p>
            <a:pPr defTabSz="455590">
              <a:defRPr/>
            </a:pPr>
            <a:r>
              <a:rPr lang="en-US" dirty="0">
                <a:solidFill>
                  <a:srgbClr val="000000"/>
                </a:solidFill>
              </a:rPr>
              <a:t> </a:t>
            </a:r>
            <a:endParaRPr lang="th-TH" dirty="0">
              <a:solidFill>
                <a:srgbClr val="000000"/>
              </a:solidFill>
            </a:endParaRPr>
          </a:p>
        </p:txBody>
      </p:sp>
      <p:pic>
        <p:nvPicPr>
          <p:cNvPr id="6" name="Content Placeholder 3" descr="Air borne 1.png">
            <a:extLst>
              <a:ext uri="{FF2B5EF4-FFF2-40B4-BE49-F238E27FC236}">
                <a16:creationId xmlns:a16="http://schemas.microsoft.com/office/drawing/2014/main" id="{32CF2B6D-AAD9-4A11-B462-D00DB7B31AA6}"/>
              </a:ext>
            </a:extLst>
          </p:cNvPr>
          <p:cNvPicPr>
            <a:picLocks noChangeAspect="1"/>
          </p:cNvPicPr>
          <p:nvPr/>
        </p:nvPicPr>
        <p:blipFill rotWithShape="1">
          <a:blip r:embed="rId3"/>
          <a:srcRect l="4955" r="2759"/>
          <a:stretch/>
        </p:blipFill>
        <p:spPr bwMode="auto">
          <a:xfrm>
            <a:off x="8294914" y="979714"/>
            <a:ext cx="3270587"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241183"/>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1319" y="253687"/>
            <a:ext cx="11204811" cy="709700"/>
          </a:xfrm>
        </p:spPr>
        <p:txBody>
          <a:bodyPr>
            <a:normAutofit/>
          </a:bodyPr>
          <a:lstStyle/>
          <a:p>
            <a:pPr algn="ctr" eaLnBrk="1" hangingPunct="1">
              <a:defRPr/>
            </a:pPr>
            <a:r>
              <a:rPr lang="en-US" b="1" dirty="0">
                <a:solidFill>
                  <a:schemeClr val="accent1"/>
                </a:solidFill>
                <a:latin typeface="Arial" panose="020B0604020202020204" pitchFamily="34" charset="0"/>
                <a:cs typeface="Arial" panose="020B0604020202020204" pitchFamily="34" charset="0"/>
              </a:rPr>
              <a:t>Modes de transmission</a:t>
            </a:r>
          </a:p>
        </p:txBody>
      </p:sp>
      <p:sp>
        <p:nvSpPr>
          <p:cNvPr id="34819" name="Rectangle 3"/>
          <p:cNvSpPr>
            <a:spLocks noGrp="1" noChangeArrowheads="1"/>
          </p:cNvSpPr>
          <p:nvPr>
            <p:ph idx="1"/>
          </p:nvPr>
        </p:nvSpPr>
        <p:spPr>
          <a:xfrm>
            <a:off x="491319" y="1150055"/>
            <a:ext cx="7868910" cy="5707945"/>
          </a:xfrm>
        </p:spPr>
        <p:txBody>
          <a:bodyPr>
            <a:normAutofit lnSpcReduction="10000"/>
          </a:bodyPr>
          <a:lstStyle/>
          <a:p>
            <a:pPr marL="0" indent="0">
              <a:lnSpc>
                <a:spcPct val="150000"/>
              </a:lnSpc>
              <a:spcBef>
                <a:spcPts val="100"/>
              </a:spcBef>
              <a:buSzPct val="100000"/>
              <a:buNone/>
              <a:defRPr/>
            </a:pPr>
            <a:r>
              <a:rPr lang="fr-FR" b="1" dirty="0"/>
              <a:t>Support commun</a:t>
            </a:r>
            <a:endParaRPr lang="en-GB" b="1" dirty="0"/>
          </a:p>
          <a:p>
            <a:pPr lvl="1">
              <a:lnSpc>
                <a:spcPct val="150000"/>
              </a:lnSpc>
              <a:spcBef>
                <a:spcPts val="100"/>
              </a:spcBef>
              <a:buSzPct val="100000"/>
              <a:defRPr/>
            </a:pPr>
            <a:r>
              <a:rPr lang="fr-FR" sz="2800" dirty="0"/>
              <a:t>Support inanimé contaminé</a:t>
            </a:r>
          </a:p>
          <a:p>
            <a:pPr marL="457200" lvl="1" indent="0">
              <a:lnSpc>
                <a:spcPct val="150000"/>
              </a:lnSpc>
              <a:spcBef>
                <a:spcPts val="100"/>
              </a:spcBef>
              <a:buSzPct val="100000"/>
              <a:buNone/>
              <a:defRPr/>
            </a:pPr>
            <a:r>
              <a:rPr lang="fr-FR" sz="2800" dirty="0"/>
              <a:t> (nourriture, eau ou médicament)</a:t>
            </a:r>
            <a:endParaRPr lang="en-US" sz="2800" dirty="0"/>
          </a:p>
          <a:p>
            <a:pPr marL="457200" lvl="1" indent="0">
              <a:lnSpc>
                <a:spcPct val="150000"/>
              </a:lnSpc>
              <a:spcBef>
                <a:spcPts val="100"/>
              </a:spcBef>
              <a:buSzPct val="100000"/>
              <a:buNone/>
              <a:defRPr/>
            </a:pPr>
            <a:r>
              <a:rPr lang="fr-FR" sz="2800" dirty="0"/>
              <a:t>p. ex. </a:t>
            </a:r>
            <a:r>
              <a:rPr lang="fr-FR" sz="2800" i="1" dirty="0"/>
              <a:t>Salmonella </a:t>
            </a:r>
            <a:r>
              <a:rPr lang="fr-FR" sz="2800" i="1" dirty="0" err="1"/>
              <a:t>spp</a:t>
            </a:r>
            <a:r>
              <a:rPr lang="fr-FR" sz="2800" dirty="0"/>
              <a:t>, </a:t>
            </a:r>
            <a:r>
              <a:rPr lang="fr-FR" sz="2800" i="1" dirty="0"/>
              <a:t>Pseudomonas </a:t>
            </a:r>
            <a:r>
              <a:rPr lang="fr-FR" sz="2800" i="1" dirty="0" err="1"/>
              <a:t>aeruginosa</a:t>
            </a:r>
            <a:endParaRPr lang="fr-FR" sz="2800" i="1" dirty="0"/>
          </a:p>
          <a:p>
            <a:pPr marL="457200" lvl="1" indent="0">
              <a:lnSpc>
                <a:spcPct val="150000"/>
              </a:lnSpc>
              <a:spcBef>
                <a:spcPts val="100"/>
              </a:spcBef>
              <a:buSzPct val="100000"/>
              <a:buNone/>
              <a:defRPr/>
            </a:pPr>
            <a:endParaRPr lang="fr-FR" sz="2800" b="1" dirty="0"/>
          </a:p>
          <a:p>
            <a:pPr marL="0" lvl="1" indent="0">
              <a:lnSpc>
                <a:spcPct val="150000"/>
              </a:lnSpc>
              <a:spcBef>
                <a:spcPts val="100"/>
              </a:spcBef>
              <a:buSzPct val="100000"/>
              <a:buNone/>
              <a:defRPr/>
            </a:pPr>
            <a:r>
              <a:rPr lang="fr-FR" sz="2800" b="1" dirty="0"/>
              <a:t>Vecteur</a:t>
            </a:r>
            <a:r>
              <a:rPr lang="fr-FR" sz="2800" dirty="0"/>
              <a:t> </a:t>
            </a:r>
            <a:endParaRPr lang="en-US" sz="2800" dirty="0"/>
          </a:p>
          <a:p>
            <a:pPr lvl="1">
              <a:lnSpc>
                <a:spcPct val="150000"/>
              </a:lnSpc>
              <a:spcBef>
                <a:spcPts val="100"/>
              </a:spcBef>
              <a:buSzPct val="100000"/>
              <a:defRPr/>
            </a:pPr>
            <a:r>
              <a:rPr lang="fr-FR" sz="2800" dirty="0"/>
              <a:t>Transfert de micro-organismes par les insectes, les moustiques, les mouches, les rats, les puces</a:t>
            </a:r>
            <a:endParaRPr lang="en-US" sz="2800" dirty="0"/>
          </a:p>
          <a:p>
            <a:pPr marL="457200" lvl="1" indent="0">
              <a:lnSpc>
                <a:spcPct val="150000"/>
              </a:lnSpc>
              <a:spcBef>
                <a:spcPts val="100"/>
              </a:spcBef>
              <a:buSzPct val="100000"/>
              <a:buNone/>
              <a:defRPr/>
            </a:pPr>
            <a:r>
              <a:rPr lang="fr-FR" sz="2800" dirty="0"/>
              <a:t>p. ex. Paludisme, fièvre jaune par les moustiques</a:t>
            </a:r>
            <a:endParaRPr lang="en-US" sz="2800" dirty="0"/>
          </a:p>
        </p:txBody>
      </p:sp>
      <p:sp>
        <p:nvSpPr>
          <p:cNvPr id="3" name="Slide Number Placeholder 2"/>
          <p:cNvSpPr>
            <a:spLocks noGrp="1"/>
          </p:cNvSpPr>
          <p:nvPr>
            <p:ph type="sldNum" sz="quarter" idx="4294967295"/>
          </p:nvPr>
        </p:nvSpPr>
        <p:spPr/>
        <p:txBody>
          <a:bodyPr/>
          <a:lstStyle/>
          <a:p>
            <a:pPr defTabSz="455590">
              <a:defRPr/>
            </a:pPr>
            <a:r>
              <a:rPr lang="en-US" dirty="0">
                <a:solidFill>
                  <a:srgbClr val="000000"/>
                </a:solidFill>
              </a:rPr>
              <a:t> </a:t>
            </a:r>
            <a:endParaRPr lang="th-TH" dirty="0">
              <a:solidFill>
                <a:srgbClr val="000000"/>
              </a:solidFill>
            </a:endParaRPr>
          </a:p>
        </p:txBody>
      </p:sp>
      <p:pic>
        <p:nvPicPr>
          <p:cNvPr id="5" name="Espace réservé du contenu 4">
            <a:extLst>
              <a:ext uri="{FF2B5EF4-FFF2-40B4-BE49-F238E27FC236}">
                <a16:creationId xmlns:a16="http://schemas.microsoft.com/office/drawing/2014/main" id="{688AE0EE-26AA-49FA-806A-72D0A0D9D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13272" y="963387"/>
            <a:ext cx="3831771" cy="2628899"/>
          </a:xfrm>
          <a:prstGeom prst="rect">
            <a:avLst/>
          </a:prstGeom>
        </p:spPr>
      </p:pic>
      <p:pic>
        <p:nvPicPr>
          <p:cNvPr id="6" name="Image 8">
            <a:extLst>
              <a:ext uri="{FF2B5EF4-FFF2-40B4-BE49-F238E27FC236}">
                <a16:creationId xmlns:a16="http://schemas.microsoft.com/office/drawing/2014/main" id="{F68E391A-67FA-4ABC-BD6C-F139C0CB7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13272" y="3743782"/>
            <a:ext cx="3831771" cy="2994024"/>
          </a:xfrm>
          <a:prstGeom prst="rect">
            <a:avLst/>
          </a:prstGeom>
          <a:noFill/>
        </p:spPr>
      </p:pic>
    </p:spTree>
    <p:extLst>
      <p:ext uri="{BB962C8B-B14F-4D97-AF65-F5344CB8AC3E}">
        <p14:creationId xmlns:p14="http://schemas.microsoft.com/office/powerpoint/2010/main" val="2834131990"/>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3">
            <a:extLst>
              <a:ext uri="{FF2B5EF4-FFF2-40B4-BE49-F238E27FC236}">
                <a16:creationId xmlns:a16="http://schemas.microsoft.com/office/drawing/2014/main" id="{154C8C68-D4EC-4BA8-9651-E84BE2E2008B}"/>
              </a:ext>
            </a:extLst>
          </p:cNvPr>
          <p:cNvGraphicFramePr>
            <a:graphicFrameLocks noChangeAspect="1"/>
          </p:cNvGraphicFramePr>
          <p:nvPr>
            <p:extLst>
              <p:ext uri="{D42A27DB-BD31-4B8C-83A1-F6EECF244321}">
                <p14:modId xmlns:p14="http://schemas.microsoft.com/office/powerpoint/2010/main" val="2247432127"/>
              </p:ext>
            </p:extLst>
          </p:nvPr>
        </p:nvGraphicFramePr>
        <p:xfrm>
          <a:off x="110593" y="258763"/>
          <a:ext cx="11749620" cy="6435951"/>
        </p:xfrm>
        <a:graphic>
          <a:graphicData uri="http://schemas.openxmlformats.org/presentationml/2006/ole">
            <mc:AlternateContent xmlns:mc="http://schemas.openxmlformats.org/markup-compatibility/2006">
              <mc:Choice xmlns:v="urn:schemas-microsoft-com:vml" Requires="v">
                <p:oleObj name="Slide" r:id="rId2" imgW="4570330" imgH="3427618" progId="PowerPoint.Slide.12">
                  <p:embed/>
                </p:oleObj>
              </mc:Choice>
              <mc:Fallback>
                <p:oleObj name="Slide" r:id="rId2" imgW="4570330" imgH="3427618" progId="PowerPoint.Slide.12">
                  <p:embed/>
                  <p:pic>
                    <p:nvPicPr>
                      <p:cNvPr id="2" name="Objet 3">
                        <a:extLst>
                          <a:ext uri="{FF2B5EF4-FFF2-40B4-BE49-F238E27FC236}">
                            <a16:creationId xmlns:a16="http://schemas.microsoft.com/office/drawing/2014/main" id="{154C8C68-D4EC-4BA8-9651-E84BE2E2008B}"/>
                          </a:ext>
                        </a:extLst>
                      </p:cNvPr>
                      <p:cNvPicPr/>
                      <p:nvPr/>
                    </p:nvPicPr>
                    <p:blipFill>
                      <a:blip r:embed="rId3"/>
                      <a:stretch>
                        <a:fillRect/>
                      </a:stretch>
                    </p:blipFill>
                    <p:spPr>
                      <a:xfrm>
                        <a:off x="110593" y="258763"/>
                        <a:ext cx="11749620" cy="643595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F7802B7-3B4E-4133-9850-B6A7204BF437}"/>
              </a:ext>
            </a:extLst>
          </p:cNvPr>
          <p:cNvSpPr txBox="1"/>
          <p:nvPr/>
        </p:nvSpPr>
        <p:spPr>
          <a:xfrm>
            <a:off x="1609048" y="6209089"/>
            <a:ext cx="4166647" cy="276999"/>
          </a:xfrm>
          <a:prstGeom prst="rect">
            <a:avLst/>
          </a:prstGeom>
          <a:noFill/>
        </p:spPr>
        <p:txBody>
          <a:bodyPr wrap="square" rtlCol="0">
            <a:spAutoFit/>
          </a:bodyPr>
          <a:lstStyle/>
          <a:p>
            <a:pPr defTabSz="455590"/>
            <a:r>
              <a:rPr lang="en-US" sz="1200" dirty="0">
                <a:solidFill>
                  <a:srgbClr val="FFFFFF"/>
                </a:solidFill>
              </a:rPr>
              <a:t>Slide credit: Professor Babacar Ndoye</a:t>
            </a:r>
          </a:p>
        </p:txBody>
      </p:sp>
    </p:spTree>
    <p:extLst>
      <p:ext uri="{BB962C8B-B14F-4D97-AF65-F5344CB8AC3E}">
        <p14:creationId xmlns:p14="http://schemas.microsoft.com/office/powerpoint/2010/main" val="83937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EA685B-95CC-4AD2-96D0-C8DF42CD9CDB}"/>
              </a:ext>
            </a:extLst>
          </p:cNvPr>
          <p:cNvSpPr>
            <a:spLocks noGrp="1"/>
          </p:cNvSpPr>
          <p:nvPr>
            <p:ph type="body" idx="1"/>
          </p:nvPr>
        </p:nvSpPr>
        <p:spPr>
          <a:xfrm>
            <a:off x="831850" y="1219200"/>
            <a:ext cx="10515600" cy="4320987"/>
          </a:xfrm>
        </p:spPr>
        <p:txBody>
          <a:bodyPr anchor="ctr">
            <a:noAutofit/>
          </a:bodyPr>
          <a:lstStyle/>
          <a:p>
            <a:pPr algn="ctr">
              <a:lnSpc>
                <a:spcPct val="150000"/>
              </a:lnSpc>
            </a:pPr>
            <a:r>
              <a:rPr lang="fr-FR" altLang="fr-FR" sz="9600" b="1" dirty="0"/>
              <a:t>Mesures de prévention</a:t>
            </a:r>
            <a:endParaRPr lang="en-US" sz="6000" dirty="0">
              <a:solidFill>
                <a:schemeClr val="tx1"/>
              </a:solidFill>
            </a:endParaRPr>
          </a:p>
        </p:txBody>
      </p:sp>
    </p:spTree>
    <p:extLst>
      <p:ext uri="{BB962C8B-B14F-4D97-AF65-F5344CB8AC3E}">
        <p14:creationId xmlns:p14="http://schemas.microsoft.com/office/powerpoint/2010/main" val="55088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a:extLst>
              <a:ext uri="{FF2B5EF4-FFF2-40B4-BE49-F238E27FC236}">
                <a16:creationId xmlns:a16="http://schemas.microsoft.com/office/drawing/2014/main" id="{5016DA43-077B-4D2D-9CB5-FF833CD68F72}"/>
              </a:ext>
            </a:extLst>
          </p:cNvPr>
          <p:cNvSpPr>
            <a:spLocks noGrp="1"/>
          </p:cNvSpPr>
          <p:nvPr>
            <p:ph type="title"/>
          </p:nvPr>
        </p:nvSpPr>
        <p:spPr>
          <a:xfrm>
            <a:off x="1981200" y="12700"/>
            <a:ext cx="8229600" cy="790575"/>
          </a:xfrm>
        </p:spPr>
        <p:txBody>
          <a:bodyPr/>
          <a:lstStyle/>
          <a:p>
            <a:pPr algn="ctr" eaLnBrk="1" hangingPunct="1"/>
            <a:r>
              <a:rPr lang="fr-FR" sz="4400" b="1" dirty="0">
                <a:solidFill>
                  <a:schemeClr val="tx1"/>
                </a:solidFill>
              </a:rPr>
              <a:t>Précautions </a:t>
            </a:r>
            <a:r>
              <a:rPr lang="fr-FR" sz="4400" b="1" dirty="0"/>
              <a:t>standards</a:t>
            </a:r>
            <a:endParaRPr lang="fr-FR" altLang="fr-FR" b="1" dirty="0"/>
          </a:p>
        </p:txBody>
      </p:sp>
      <p:sp>
        <p:nvSpPr>
          <p:cNvPr id="84995" name="Espace réservé du contenu 2">
            <a:extLst>
              <a:ext uri="{FF2B5EF4-FFF2-40B4-BE49-F238E27FC236}">
                <a16:creationId xmlns:a16="http://schemas.microsoft.com/office/drawing/2014/main" id="{788DD358-2E4E-459A-AF13-491D78A7FF87}"/>
              </a:ext>
            </a:extLst>
          </p:cNvPr>
          <p:cNvSpPr>
            <a:spLocks noGrp="1"/>
          </p:cNvSpPr>
          <p:nvPr>
            <p:ph idx="1"/>
          </p:nvPr>
        </p:nvSpPr>
        <p:spPr>
          <a:xfrm>
            <a:off x="381000" y="962025"/>
            <a:ext cx="11430000" cy="5751513"/>
          </a:xfrm>
        </p:spPr>
        <p:txBody>
          <a:bodyPr>
            <a:normAutofit/>
          </a:bodyPr>
          <a:lstStyle/>
          <a:p>
            <a:pPr marL="0" indent="0" eaLnBrk="1" hangingPunct="1">
              <a:lnSpc>
                <a:spcPct val="150000"/>
              </a:lnSpc>
              <a:buNone/>
            </a:pPr>
            <a:r>
              <a:rPr lang="fr-FR" altLang="fr-FR" sz="3600" dirty="0"/>
              <a:t>Les précautions standards sont des précautions d’hygiène qui doivent être appliquées pour tout patient, quel que soit son statut infectieux, afin </a:t>
            </a:r>
            <a:r>
              <a:rPr lang="fr-FR" altLang="fr-FR" sz="3600" b="1" dirty="0"/>
              <a:t>d’assurer une protection systématique</a:t>
            </a:r>
            <a:r>
              <a:rPr lang="fr-FR" altLang="fr-FR" sz="3600" dirty="0"/>
              <a:t> de tous </a:t>
            </a:r>
            <a:r>
              <a:rPr lang="fr-FR" altLang="fr-FR" sz="3600" b="1" dirty="0"/>
              <a:t>les patients et des personnels</a:t>
            </a:r>
            <a:r>
              <a:rPr lang="fr-FR" altLang="fr-FR" sz="3600" dirty="0"/>
              <a:t> vis-à-vis des risques infectieux</a:t>
            </a:r>
            <a:endParaRPr lang="fr-FR" altLang="fr-FR" sz="3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a:extLst>
              <a:ext uri="{FF2B5EF4-FFF2-40B4-BE49-F238E27FC236}">
                <a16:creationId xmlns:a16="http://schemas.microsoft.com/office/drawing/2014/main" id="{BE7314B2-2302-4EF4-A87F-0A6B1C6420CF}"/>
              </a:ext>
            </a:extLst>
          </p:cNvPr>
          <p:cNvSpPr>
            <a:spLocks noGrp="1"/>
          </p:cNvSpPr>
          <p:nvPr>
            <p:ph type="title"/>
          </p:nvPr>
        </p:nvSpPr>
        <p:spPr>
          <a:xfrm>
            <a:off x="1668463" y="0"/>
            <a:ext cx="8837612" cy="884238"/>
          </a:xfrm>
        </p:spPr>
        <p:txBody>
          <a:bodyPr/>
          <a:lstStyle/>
          <a:p>
            <a:pPr algn="ctr" eaLnBrk="1" hangingPunct="1"/>
            <a:r>
              <a:rPr lang="fr-FR" altLang="fr-FR" sz="4000" b="1"/>
              <a:t>LES PRECAUTIONS STANDARD</a:t>
            </a:r>
            <a:endParaRPr lang="fr-FR" altLang="fr-FR" sz="4000"/>
          </a:p>
        </p:txBody>
      </p:sp>
      <p:sp>
        <p:nvSpPr>
          <p:cNvPr id="89091" name="Espace réservé du contenu 2">
            <a:extLst>
              <a:ext uri="{FF2B5EF4-FFF2-40B4-BE49-F238E27FC236}">
                <a16:creationId xmlns:a16="http://schemas.microsoft.com/office/drawing/2014/main" id="{C6F6266B-2CAC-4B6C-98D0-FBBD91727278}"/>
              </a:ext>
            </a:extLst>
          </p:cNvPr>
          <p:cNvSpPr>
            <a:spLocks noGrp="1"/>
          </p:cNvSpPr>
          <p:nvPr>
            <p:ph idx="1"/>
          </p:nvPr>
        </p:nvSpPr>
        <p:spPr>
          <a:xfrm>
            <a:off x="254000" y="1020763"/>
            <a:ext cx="11720513" cy="5186362"/>
          </a:xfrm>
        </p:spPr>
        <p:txBody>
          <a:bodyPr/>
          <a:lstStyle/>
          <a:p>
            <a:pPr eaLnBrk="1" hangingPunct="1">
              <a:lnSpc>
                <a:spcPct val="150000"/>
              </a:lnSpc>
            </a:pPr>
            <a:r>
              <a:rPr lang="fr-FR" altLang="fr-FR" sz="3200" dirty="0"/>
              <a:t>Hygiène des mains</a:t>
            </a:r>
          </a:p>
          <a:p>
            <a:pPr eaLnBrk="1" hangingPunct="1">
              <a:lnSpc>
                <a:spcPct val="150000"/>
              </a:lnSpc>
            </a:pPr>
            <a:r>
              <a:rPr lang="fr-FR" altLang="fr-FR" sz="3200" dirty="0"/>
              <a:t>Utilisation des gants</a:t>
            </a:r>
          </a:p>
          <a:p>
            <a:pPr eaLnBrk="1" hangingPunct="1">
              <a:lnSpc>
                <a:spcPct val="150000"/>
              </a:lnSpc>
            </a:pPr>
            <a:r>
              <a:rPr lang="fr-FR" altLang="fr-FR" sz="3200" dirty="0"/>
              <a:t>Protection du visage (yeux, nez et bouche)</a:t>
            </a:r>
          </a:p>
          <a:p>
            <a:pPr eaLnBrk="1" hangingPunct="1">
              <a:lnSpc>
                <a:spcPct val="150000"/>
              </a:lnSpc>
            </a:pPr>
            <a:r>
              <a:rPr lang="fr-FR" altLang="fr-FR" sz="3200" dirty="0"/>
              <a:t>Tenues de travail et blouses</a:t>
            </a:r>
          </a:p>
          <a:p>
            <a:pPr eaLnBrk="1" hangingPunct="1">
              <a:lnSpc>
                <a:spcPct val="150000"/>
              </a:lnSpc>
            </a:pPr>
            <a:r>
              <a:rPr lang="fr-FR" altLang="fr-FR" sz="3200" dirty="0"/>
              <a:t>Prévention des blessures par piqûre d’aiguilles et par d’autres tranchants</a:t>
            </a:r>
          </a:p>
          <a:p>
            <a:pPr marL="0" indent="0" eaLnBrk="1" hangingPunct="1">
              <a:buNone/>
            </a:pPr>
            <a:endParaRPr lang="fr-FR"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D8A21-03F9-48DA-BFCB-48285854790F}"/>
              </a:ext>
            </a:extLst>
          </p:cNvPr>
          <p:cNvSpPr>
            <a:spLocks noGrp="1"/>
          </p:cNvSpPr>
          <p:nvPr>
            <p:ph type="title"/>
          </p:nvPr>
        </p:nvSpPr>
        <p:spPr>
          <a:xfrm>
            <a:off x="477672" y="272955"/>
            <a:ext cx="11245755" cy="1009934"/>
          </a:xfrm>
        </p:spPr>
        <p:txBody>
          <a:bodyPr>
            <a:normAutofit/>
          </a:bodyPr>
          <a:lstStyle/>
          <a:p>
            <a:pPr algn="ctr"/>
            <a:r>
              <a:rPr lang="fr-FR" b="1" dirty="0">
                <a:latin typeface="+mn-lt"/>
              </a:rPr>
              <a:t>Plan </a:t>
            </a:r>
            <a:endParaRPr lang="fr-FR" dirty="0">
              <a:latin typeface="+mn-lt"/>
            </a:endParaRPr>
          </a:p>
        </p:txBody>
      </p:sp>
      <p:sp>
        <p:nvSpPr>
          <p:cNvPr id="3" name="Espace réservé du contenu 2">
            <a:extLst>
              <a:ext uri="{FF2B5EF4-FFF2-40B4-BE49-F238E27FC236}">
                <a16:creationId xmlns:a16="http://schemas.microsoft.com/office/drawing/2014/main" id="{8FEFD236-A8AF-4A55-AA35-2F9FEDF5654F}"/>
              </a:ext>
            </a:extLst>
          </p:cNvPr>
          <p:cNvSpPr>
            <a:spLocks noGrp="1"/>
          </p:cNvSpPr>
          <p:nvPr>
            <p:ph idx="1"/>
          </p:nvPr>
        </p:nvSpPr>
        <p:spPr>
          <a:xfrm>
            <a:off x="477672" y="1542197"/>
            <a:ext cx="11245755" cy="4913194"/>
          </a:xfrm>
        </p:spPr>
        <p:txBody>
          <a:bodyPr>
            <a:normAutofit/>
          </a:bodyPr>
          <a:lstStyle/>
          <a:p>
            <a:pPr>
              <a:lnSpc>
                <a:spcPct val="120000"/>
              </a:lnSpc>
            </a:pPr>
            <a:r>
              <a:rPr lang="fr-FR" sz="3200" spc="-1" dirty="0">
                <a:uFill>
                  <a:solidFill>
                    <a:srgbClr val="FFFFFF"/>
                  </a:solidFill>
                </a:uFill>
              </a:rPr>
              <a:t>INTRODUCTION</a:t>
            </a:r>
          </a:p>
          <a:p>
            <a:pPr>
              <a:lnSpc>
                <a:spcPct val="120000"/>
              </a:lnSpc>
            </a:pPr>
            <a:r>
              <a:rPr lang="fr-FR" sz="3200" spc="-1" dirty="0">
                <a:uFill>
                  <a:solidFill>
                    <a:srgbClr val="FFFFFF"/>
                  </a:solidFill>
                </a:uFill>
              </a:rPr>
              <a:t>SOURCES ET MODES DE TRANSMISSION</a:t>
            </a:r>
          </a:p>
          <a:p>
            <a:pPr>
              <a:lnSpc>
                <a:spcPct val="120000"/>
              </a:lnSpc>
            </a:pPr>
            <a:r>
              <a:rPr lang="fr-FR" sz="3200" spc="-1" dirty="0">
                <a:uFill>
                  <a:solidFill>
                    <a:srgbClr val="FFFFFF"/>
                  </a:solidFill>
                </a:uFill>
              </a:rPr>
              <a:t>PRECAUTIONS STANDARDS</a:t>
            </a:r>
          </a:p>
          <a:p>
            <a:pPr>
              <a:lnSpc>
                <a:spcPct val="120000"/>
              </a:lnSpc>
            </a:pPr>
            <a:r>
              <a:rPr lang="fr-FR" sz="3200" spc="-1" dirty="0">
                <a:uFill>
                  <a:solidFill>
                    <a:srgbClr val="FFFFFF"/>
                  </a:solidFill>
                </a:uFill>
              </a:rPr>
              <a:t>PRECAUTIONS COMPLEMENTAIRES</a:t>
            </a:r>
          </a:p>
          <a:p>
            <a:pPr>
              <a:lnSpc>
                <a:spcPct val="120000"/>
              </a:lnSpc>
            </a:pPr>
            <a:r>
              <a:rPr lang="fr-FR" sz="3200" spc="-1" dirty="0">
                <a:uFill>
                  <a:solidFill>
                    <a:srgbClr val="FFFFFF"/>
                  </a:solidFill>
                </a:uFill>
              </a:rPr>
              <a:t>MESURES DE CONTROLES</a:t>
            </a:r>
          </a:p>
          <a:p>
            <a:pPr>
              <a:lnSpc>
                <a:spcPct val="120000"/>
              </a:lnSpc>
            </a:pPr>
            <a:r>
              <a:rPr lang="fr-FR" sz="3200" spc="-1" dirty="0">
                <a:uFill>
                  <a:solidFill>
                    <a:srgbClr val="FFFFFF"/>
                  </a:solidFill>
                </a:uFill>
              </a:rPr>
              <a:t>CONCLUSION</a:t>
            </a:r>
          </a:p>
        </p:txBody>
      </p:sp>
    </p:spTree>
    <p:extLst>
      <p:ext uri="{BB962C8B-B14F-4D97-AF65-F5344CB8AC3E}">
        <p14:creationId xmlns:p14="http://schemas.microsoft.com/office/powerpoint/2010/main" val="25096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a:extLst>
              <a:ext uri="{FF2B5EF4-FFF2-40B4-BE49-F238E27FC236}">
                <a16:creationId xmlns:a16="http://schemas.microsoft.com/office/drawing/2014/main" id="{A7037701-7D86-45D2-BA22-1A27C1D44626}"/>
              </a:ext>
            </a:extLst>
          </p:cNvPr>
          <p:cNvSpPr>
            <a:spLocks noGrp="1"/>
          </p:cNvSpPr>
          <p:nvPr>
            <p:ph type="title"/>
          </p:nvPr>
        </p:nvSpPr>
        <p:spPr>
          <a:xfrm>
            <a:off x="1695450" y="223838"/>
            <a:ext cx="8837613" cy="693737"/>
          </a:xfrm>
        </p:spPr>
        <p:txBody>
          <a:bodyPr rtlCol="0">
            <a:normAutofit fontScale="90000"/>
          </a:bodyPr>
          <a:lstStyle/>
          <a:p>
            <a:pPr algn="ctr" eaLnBrk="1" fontAlgn="auto" hangingPunct="1">
              <a:spcAft>
                <a:spcPts val="0"/>
              </a:spcAft>
              <a:defRPr/>
            </a:pPr>
            <a:r>
              <a:rPr lang="fr-FR" altLang="fr-FR" b="1" dirty="0"/>
              <a:t>LES PRECAUTIONS STANDARD</a:t>
            </a:r>
          </a:p>
        </p:txBody>
      </p:sp>
      <p:sp>
        <p:nvSpPr>
          <p:cNvPr id="91139" name="Espace réservé du contenu 2">
            <a:extLst>
              <a:ext uri="{FF2B5EF4-FFF2-40B4-BE49-F238E27FC236}">
                <a16:creationId xmlns:a16="http://schemas.microsoft.com/office/drawing/2014/main" id="{A892E473-6B03-4941-A8C3-4F1AD0844E9E}"/>
              </a:ext>
            </a:extLst>
          </p:cNvPr>
          <p:cNvSpPr>
            <a:spLocks noGrp="1"/>
          </p:cNvSpPr>
          <p:nvPr>
            <p:ph idx="1"/>
          </p:nvPr>
        </p:nvSpPr>
        <p:spPr>
          <a:xfrm>
            <a:off x="290513" y="1282700"/>
            <a:ext cx="11647487" cy="4949825"/>
          </a:xfrm>
        </p:spPr>
        <p:txBody>
          <a:bodyPr/>
          <a:lstStyle/>
          <a:p>
            <a:pPr algn="just" eaLnBrk="1" hangingPunct="1">
              <a:lnSpc>
                <a:spcPct val="150000"/>
              </a:lnSpc>
            </a:pPr>
            <a:r>
              <a:rPr lang="fr-FR" altLang="fr-FR" sz="3200" dirty="0"/>
              <a:t>Hygiène respiratoire et règles à respecter quand on tousse</a:t>
            </a:r>
          </a:p>
          <a:p>
            <a:pPr algn="just" eaLnBrk="1" hangingPunct="1">
              <a:lnSpc>
                <a:spcPct val="150000"/>
              </a:lnSpc>
            </a:pPr>
            <a:r>
              <a:rPr lang="fr-FR" altLang="fr-FR" sz="3200" dirty="0"/>
              <a:t>Nettoyage des locaux</a:t>
            </a:r>
          </a:p>
          <a:p>
            <a:pPr algn="just" eaLnBrk="1" hangingPunct="1">
              <a:lnSpc>
                <a:spcPct val="150000"/>
              </a:lnSpc>
            </a:pPr>
            <a:r>
              <a:rPr lang="fr-FR" altLang="fr-FR" sz="3200" dirty="0"/>
              <a:t>Gestion du linge</a:t>
            </a:r>
          </a:p>
          <a:p>
            <a:pPr algn="just" eaLnBrk="1" hangingPunct="1">
              <a:lnSpc>
                <a:spcPct val="150000"/>
              </a:lnSpc>
            </a:pPr>
            <a:r>
              <a:rPr lang="fr-FR" altLang="fr-FR" sz="3200" dirty="0"/>
              <a:t>Elimination des déchets</a:t>
            </a:r>
          </a:p>
          <a:p>
            <a:pPr algn="just" eaLnBrk="1" hangingPunct="1">
              <a:lnSpc>
                <a:spcPct val="150000"/>
              </a:lnSpc>
            </a:pPr>
            <a:r>
              <a:rPr lang="fr-FR" altLang="fr-FR" sz="3200" dirty="0"/>
              <a:t>Traitement du matériel utilisé pour dispenser des soins</a:t>
            </a:r>
          </a:p>
          <a:p>
            <a:pPr eaLnBrk="1" hangingPunct="1"/>
            <a:endParaRPr lang="fr-FR" alt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a:extLst>
              <a:ext uri="{FF2B5EF4-FFF2-40B4-BE49-F238E27FC236}">
                <a16:creationId xmlns:a16="http://schemas.microsoft.com/office/drawing/2014/main" id="{A7037701-7D86-45D2-BA22-1A27C1D44626}"/>
              </a:ext>
            </a:extLst>
          </p:cNvPr>
          <p:cNvSpPr>
            <a:spLocks noGrp="1"/>
          </p:cNvSpPr>
          <p:nvPr>
            <p:ph type="title"/>
          </p:nvPr>
        </p:nvSpPr>
        <p:spPr>
          <a:xfrm>
            <a:off x="1695450" y="223838"/>
            <a:ext cx="8837613" cy="693737"/>
          </a:xfrm>
        </p:spPr>
        <p:txBody>
          <a:bodyPr rtlCol="0">
            <a:normAutofit fontScale="90000"/>
          </a:bodyPr>
          <a:lstStyle/>
          <a:p>
            <a:pPr algn="ctr" eaLnBrk="1" fontAlgn="auto" hangingPunct="1">
              <a:spcAft>
                <a:spcPts val="0"/>
              </a:spcAft>
              <a:defRPr/>
            </a:pPr>
            <a:r>
              <a:rPr lang="fr-FR" altLang="fr-FR" b="1" dirty="0"/>
              <a:t>HYGIENE DES MAINS</a:t>
            </a:r>
          </a:p>
        </p:txBody>
      </p:sp>
      <p:sp>
        <p:nvSpPr>
          <p:cNvPr id="91139" name="Espace réservé du contenu 2">
            <a:extLst>
              <a:ext uri="{FF2B5EF4-FFF2-40B4-BE49-F238E27FC236}">
                <a16:creationId xmlns:a16="http://schemas.microsoft.com/office/drawing/2014/main" id="{A892E473-6B03-4941-A8C3-4F1AD0844E9E}"/>
              </a:ext>
            </a:extLst>
          </p:cNvPr>
          <p:cNvSpPr>
            <a:spLocks noGrp="1"/>
          </p:cNvSpPr>
          <p:nvPr>
            <p:ph idx="1"/>
          </p:nvPr>
        </p:nvSpPr>
        <p:spPr>
          <a:xfrm>
            <a:off x="290514" y="1282700"/>
            <a:ext cx="5212216" cy="4949825"/>
          </a:xfrm>
        </p:spPr>
        <p:txBody>
          <a:bodyPr/>
          <a:lstStyle/>
          <a:p>
            <a:pPr algn="just" eaLnBrk="1" hangingPunct="1">
              <a:lnSpc>
                <a:spcPct val="150000"/>
              </a:lnSpc>
            </a:pPr>
            <a:r>
              <a:rPr lang="fr-FR" altLang="fr-FR" sz="3200" dirty="0"/>
              <a:t>Stratégie majeure</a:t>
            </a:r>
          </a:p>
          <a:p>
            <a:pPr algn="just" eaLnBrk="1" hangingPunct="1">
              <a:lnSpc>
                <a:spcPct val="150000"/>
              </a:lnSpc>
            </a:pPr>
            <a:r>
              <a:rPr lang="fr-FR" altLang="fr-FR" sz="3200" dirty="0"/>
              <a:t>Respect des indications</a:t>
            </a:r>
          </a:p>
          <a:p>
            <a:pPr algn="just" eaLnBrk="1" hangingPunct="1">
              <a:lnSpc>
                <a:spcPct val="150000"/>
              </a:lnSpc>
            </a:pPr>
            <a:r>
              <a:rPr lang="fr-FR" altLang="fr-FR" sz="3200" dirty="0"/>
              <a:t>Respect du type</a:t>
            </a:r>
          </a:p>
          <a:p>
            <a:pPr algn="just" eaLnBrk="1" hangingPunct="1">
              <a:lnSpc>
                <a:spcPct val="150000"/>
              </a:lnSpc>
            </a:pPr>
            <a:r>
              <a:rPr lang="fr-FR" altLang="fr-FR" sz="3200" dirty="0"/>
              <a:t>Respect de la technique</a:t>
            </a:r>
          </a:p>
          <a:p>
            <a:pPr eaLnBrk="1" hangingPunct="1"/>
            <a:endParaRPr lang="fr-FR" altLang="fr-FR" dirty="0"/>
          </a:p>
        </p:txBody>
      </p:sp>
    </p:spTree>
    <p:extLst>
      <p:ext uri="{BB962C8B-B14F-4D97-AF65-F5344CB8AC3E}">
        <p14:creationId xmlns:p14="http://schemas.microsoft.com/office/powerpoint/2010/main" val="194968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AF25330-C34C-4731-97BF-61B74B77D82A}"/>
              </a:ext>
            </a:extLst>
          </p:cNvPr>
          <p:cNvSpPr>
            <a:spLocks noGrp="1"/>
          </p:cNvSpPr>
          <p:nvPr>
            <p:ph type="title"/>
          </p:nvPr>
        </p:nvSpPr>
        <p:spPr>
          <a:xfrm>
            <a:off x="381000" y="228600"/>
            <a:ext cx="11430000" cy="989013"/>
          </a:xfrm>
          <a:ln w="28575"/>
        </p:spPr>
        <p:txBody>
          <a:bodyPr rtlCol="0">
            <a:normAutofit/>
          </a:bodyPr>
          <a:lstStyle/>
          <a:p>
            <a:pPr algn="ctr" eaLnBrk="1" fontAlgn="auto" hangingPunct="1">
              <a:spcAft>
                <a:spcPts val="0"/>
              </a:spcAft>
              <a:defRPr/>
            </a:pPr>
            <a:r>
              <a:rPr lang="fr-FR" altLang="fr-FR" sz="4400" b="1" dirty="0">
                <a:latin typeface="+mn-lt"/>
              </a:rPr>
              <a:t>Conditions préalables à l’hygiène des mains</a:t>
            </a:r>
          </a:p>
        </p:txBody>
      </p:sp>
      <p:sp>
        <p:nvSpPr>
          <p:cNvPr id="188419" name="Content Placeholder 2">
            <a:extLst>
              <a:ext uri="{FF2B5EF4-FFF2-40B4-BE49-F238E27FC236}">
                <a16:creationId xmlns:a16="http://schemas.microsoft.com/office/drawing/2014/main" id="{5E2C0324-D376-4B91-BF10-4981153A542C}"/>
              </a:ext>
            </a:extLst>
          </p:cNvPr>
          <p:cNvSpPr>
            <a:spLocks noGrp="1"/>
          </p:cNvSpPr>
          <p:nvPr>
            <p:ph idx="1"/>
          </p:nvPr>
        </p:nvSpPr>
        <p:spPr>
          <a:xfrm>
            <a:off x="381000" y="1371600"/>
            <a:ext cx="8109857" cy="5486400"/>
          </a:xfrm>
          <a:ln>
            <a:miter lim="800000"/>
            <a:headEnd/>
            <a:tailEnd/>
          </a:ln>
        </p:spPr>
        <p:txBody>
          <a:bodyPr>
            <a:normAutofit/>
          </a:bodyPr>
          <a:lstStyle/>
          <a:p>
            <a:pPr marL="0" indent="0" algn="just">
              <a:lnSpc>
                <a:spcPts val="5300"/>
              </a:lnSpc>
              <a:spcBef>
                <a:spcPts val="600"/>
              </a:spcBef>
              <a:spcAft>
                <a:spcPts val="0"/>
              </a:spcAft>
              <a:buFont typeface="Wingdings 2" panose="05020102010507070707" pitchFamily="18" charset="2"/>
              <a:buNone/>
              <a:defRPr/>
            </a:pPr>
            <a:r>
              <a:rPr lang="fr-FR" sz="2800" dirty="0">
                <a:ea typeface="Calibri" panose="020F0502020204030204" pitchFamily="34" charset="0"/>
                <a:cs typeface="Times New Roman" panose="02020603050405020304" pitchFamily="18" charset="0"/>
              </a:rPr>
              <a:t>Avant de réaliser l’hygiène des mains, les mesures suivantes constituent des préalables à observer :</a:t>
            </a:r>
          </a:p>
          <a:p>
            <a:pPr marL="514350" indent="-514350" algn="just">
              <a:lnSpc>
                <a:spcPts val="5300"/>
              </a:lnSpc>
              <a:spcBef>
                <a:spcPts val="600"/>
              </a:spcBef>
              <a:spcAft>
                <a:spcPts val="0"/>
              </a:spcAft>
              <a:buFont typeface="+mj-lt"/>
              <a:buAutoNum type="arabicPeriod"/>
              <a:defRPr/>
            </a:pPr>
            <a:r>
              <a:rPr lang="fr-FR" sz="2800" dirty="0">
                <a:ea typeface="Calibri" panose="020F0502020204030204" pitchFamily="34" charset="0"/>
                <a:cs typeface="Times New Roman" panose="02020603050405020304" pitchFamily="18" charset="0"/>
              </a:rPr>
              <a:t>Oter tous les </a:t>
            </a:r>
            <a:r>
              <a:rPr lang="fr-FR" sz="2800" dirty="0">
                <a:solidFill>
                  <a:srgbClr val="FF0000"/>
                </a:solidFill>
                <a:ea typeface="Calibri" panose="020F0502020204030204" pitchFamily="34" charset="0"/>
                <a:cs typeface="Times New Roman" panose="02020603050405020304" pitchFamily="18" charset="0"/>
              </a:rPr>
              <a:t>bijoux</a:t>
            </a:r>
            <a:r>
              <a:rPr lang="fr-FR" sz="2800" dirty="0">
                <a:ea typeface="Calibri" panose="020F0502020204030204" pitchFamily="34" charset="0"/>
                <a:cs typeface="Times New Roman" panose="02020603050405020304" pitchFamily="18" charset="0"/>
              </a:rPr>
              <a:t> (bagues, montre, bracelet) ;</a:t>
            </a:r>
          </a:p>
          <a:p>
            <a:pPr marL="514350" indent="-514350" algn="just">
              <a:lnSpc>
                <a:spcPts val="5300"/>
              </a:lnSpc>
              <a:spcBef>
                <a:spcPts val="600"/>
              </a:spcBef>
              <a:spcAft>
                <a:spcPts val="0"/>
              </a:spcAft>
              <a:buFont typeface="+mj-lt"/>
              <a:buAutoNum type="arabicPeriod"/>
              <a:defRPr/>
            </a:pPr>
            <a:r>
              <a:rPr lang="fr-FR" sz="2800" dirty="0">
                <a:ea typeface="Calibri" panose="020F0502020204030204" pitchFamily="34" charset="0"/>
                <a:cs typeface="Times New Roman" panose="02020603050405020304" pitchFamily="18" charset="0"/>
              </a:rPr>
              <a:t>Avoir les ongles courts et propres, sans vernis ni durcisseurs ni ongles artificiels</a:t>
            </a:r>
          </a:p>
          <a:p>
            <a:pPr marL="514350" indent="-514350" algn="just">
              <a:lnSpc>
                <a:spcPts val="5300"/>
              </a:lnSpc>
              <a:spcBef>
                <a:spcPts val="600"/>
              </a:spcBef>
              <a:spcAft>
                <a:spcPts val="0"/>
              </a:spcAft>
              <a:buFont typeface="+mj-lt"/>
              <a:buAutoNum type="arabicPeriod"/>
              <a:defRPr/>
            </a:pPr>
            <a:r>
              <a:rPr lang="fr-FR" sz="2800" dirty="0">
                <a:ea typeface="Calibri" panose="020F0502020204030204" pitchFamily="34" charset="0"/>
                <a:cs typeface="Times New Roman" panose="02020603050405020304" pitchFamily="18" charset="0"/>
              </a:rPr>
              <a:t>Porter des blouses/vêtements à manches courtes ou relever celles-ci au-dessus des coudes.</a:t>
            </a:r>
          </a:p>
        </p:txBody>
      </p:sp>
      <p:pic>
        <p:nvPicPr>
          <p:cNvPr id="5" name="Picture 2">
            <a:extLst>
              <a:ext uri="{FF2B5EF4-FFF2-40B4-BE49-F238E27FC236}">
                <a16:creationId xmlns:a16="http://schemas.microsoft.com/office/drawing/2014/main" id="{87968600-3DA6-4597-B56F-B3E8A2E1D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116"/>
          <a:stretch>
            <a:fillRect/>
          </a:stretch>
        </p:blipFill>
        <p:spPr bwMode="auto">
          <a:xfrm>
            <a:off x="8017329" y="1255487"/>
            <a:ext cx="4174671" cy="32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16:creationId xmlns:a16="http://schemas.microsoft.com/office/drawing/2014/main" id="{7075F602-BC7A-4E28-9021-1AD0E364FFE4}"/>
              </a:ext>
            </a:extLst>
          </p:cNvPr>
          <p:cNvSpPr txBox="1">
            <a:spLocks noChangeArrowheads="1"/>
          </p:cNvSpPr>
          <p:nvPr/>
        </p:nvSpPr>
        <p:spPr bwMode="auto">
          <a:xfrm flipH="1">
            <a:off x="8675915" y="4686299"/>
            <a:ext cx="1110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t>Devant</a:t>
            </a:r>
          </a:p>
        </p:txBody>
      </p:sp>
      <p:sp>
        <p:nvSpPr>
          <p:cNvPr id="7" name="TextBox 2">
            <a:extLst>
              <a:ext uri="{FF2B5EF4-FFF2-40B4-BE49-F238E27FC236}">
                <a16:creationId xmlns:a16="http://schemas.microsoft.com/office/drawing/2014/main" id="{219EE95F-CA11-4C91-906D-BCCD9467B531}"/>
              </a:ext>
            </a:extLst>
          </p:cNvPr>
          <p:cNvSpPr txBox="1">
            <a:spLocks noChangeArrowheads="1"/>
          </p:cNvSpPr>
          <p:nvPr/>
        </p:nvSpPr>
        <p:spPr bwMode="auto">
          <a:xfrm>
            <a:off x="10885034" y="4688112"/>
            <a:ext cx="54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fr-FR" b="1" dirty="0"/>
              <a:t>Dos</a:t>
            </a:r>
          </a:p>
        </p:txBody>
      </p:sp>
      <p:sp>
        <p:nvSpPr>
          <p:cNvPr id="8" name="TextBox 4">
            <a:extLst>
              <a:ext uri="{FF2B5EF4-FFF2-40B4-BE49-F238E27FC236}">
                <a16:creationId xmlns:a16="http://schemas.microsoft.com/office/drawing/2014/main" id="{D259B859-0200-4C27-856D-E71079519B49}"/>
              </a:ext>
            </a:extLst>
          </p:cNvPr>
          <p:cNvSpPr txBox="1"/>
          <p:nvPr/>
        </p:nvSpPr>
        <p:spPr>
          <a:xfrm>
            <a:off x="8675915" y="5065850"/>
            <a:ext cx="3543300" cy="1569660"/>
          </a:xfrm>
          <a:prstGeom prst="rect">
            <a:avLst/>
          </a:prstGeom>
          <a:noFill/>
        </p:spPr>
        <p:txBody>
          <a:bodyPr wrap="square">
            <a:spAutoFit/>
          </a:bodyPr>
          <a:lstStyle/>
          <a:p>
            <a:pPr algn="ctr">
              <a:defRPr/>
            </a:pPr>
            <a:r>
              <a:rPr lang="fr-FR" sz="2400" i="1" dirty="0">
                <a:latin typeface="+mj-lt"/>
              </a:rPr>
              <a:t>Couleurs grises : parfois oubliées </a:t>
            </a:r>
          </a:p>
          <a:p>
            <a:pPr algn="ctr">
              <a:defRPr/>
            </a:pPr>
            <a:r>
              <a:rPr lang="fr-FR" sz="2400" i="1" dirty="0">
                <a:latin typeface="+mj-lt"/>
              </a:rPr>
              <a:t>couleurs noires: </a:t>
            </a:r>
            <a:r>
              <a:rPr lang="fr-FR" sz="2400" i="1" dirty="0" err="1">
                <a:latin typeface="+mj-lt"/>
              </a:rPr>
              <a:t>tres</a:t>
            </a:r>
            <a:r>
              <a:rPr lang="fr-FR" sz="2400" i="1" dirty="0">
                <a:latin typeface="+mj-lt"/>
              </a:rPr>
              <a:t> souvent oubliées</a:t>
            </a:r>
          </a:p>
        </p:txBody>
      </p:sp>
    </p:spTree>
    <p:extLst>
      <p:ext uri="{BB962C8B-B14F-4D97-AF65-F5344CB8AC3E}">
        <p14:creationId xmlns:p14="http://schemas.microsoft.com/office/powerpoint/2010/main" val="68310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a:extLst>
              <a:ext uri="{FF2B5EF4-FFF2-40B4-BE49-F238E27FC236}">
                <a16:creationId xmlns:a16="http://schemas.microsoft.com/office/drawing/2014/main" id="{403BF080-6ABD-4EA3-A9B8-85F6ED38CE4D}"/>
              </a:ext>
            </a:extLst>
          </p:cNvPr>
          <p:cNvSpPr>
            <a:spLocks noGrp="1"/>
          </p:cNvSpPr>
          <p:nvPr>
            <p:ph type="title"/>
          </p:nvPr>
        </p:nvSpPr>
        <p:spPr>
          <a:xfrm>
            <a:off x="561975" y="196850"/>
            <a:ext cx="11485563" cy="700088"/>
          </a:xfrm>
        </p:spPr>
        <p:txBody>
          <a:bodyPr/>
          <a:lstStyle/>
          <a:p>
            <a:pPr algn="ctr" eaLnBrk="1" hangingPunct="1"/>
            <a:r>
              <a:rPr lang="fr-FR" altLang="fr-FR" sz="4000" b="1"/>
              <a:t>Les 5 indications de l’hygiène des mains</a:t>
            </a:r>
            <a:endParaRPr lang="fr-FR" altLang="fr-FR" sz="4000"/>
          </a:p>
        </p:txBody>
      </p:sp>
      <p:pic>
        <p:nvPicPr>
          <p:cNvPr id="96259" name="Image 6">
            <a:extLst>
              <a:ext uri="{FF2B5EF4-FFF2-40B4-BE49-F238E27FC236}">
                <a16:creationId xmlns:a16="http://schemas.microsoft.com/office/drawing/2014/main" id="{07695106-432D-4C3B-8998-B07299BEE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962025"/>
            <a:ext cx="991393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a:extLst>
              <a:ext uri="{FF2B5EF4-FFF2-40B4-BE49-F238E27FC236}">
                <a16:creationId xmlns:a16="http://schemas.microsoft.com/office/drawing/2014/main" id="{E2AEF60A-75F8-4A98-AE94-D769F16E64F0}"/>
              </a:ext>
            </a:extLst>
          </p:cNvPr>
          <p:cNvSpPr>
            <a:spLocks noGrp="1"/>
          </p:cNvSpPr>
          <p:nvPr>
            <p:ph type="title"/>
          </p:nvPr>
        </p:nvSpPr>
        <p:spPr>
          <a:xfrm>
            <a:off x="292100" y="384175"/>
            <a:ext cx="11722100" cy="1203325"/>
          </a:xfrm>
        </p:spPr>
        <p:txBody>
          <a:bodyPr rtlCol="0">
            <a:normAutofit fontScale="90000"/>
          </a:bodyPr>
          <a:lstStyle/>
          <a:p>
            <a:pPr algn="ctr" eaLnBrk="1" fontAlgn="auto" hangingPunct="1">
              <a:spcAft>
                <a:spcPts val="0"/>
              </a:spcAft>
              <a:defRPr/>
            </a:pPr>
            <a:r>
              <a:rPr lang="fr-FR" altLang="fr-FR" b="1" dirty="0"/>
              <a:t>Que faut-il utiliser pour appliquer l’hygiène des mains</a:t>
            </a:r>
            <a:r>
              <a:rPr lang="en-US" altLang="fr-FR" b="1" dirty="0"/>
              <a:t>?</a:t>
            </a:r>
            <a:endParaRPr lang="fr-FR" altLang="fr-FR" dirty="0"/>
          </a:p>
        </p:txBody>
      </p:sp>
      <p:sp>
        <p:nvSpPr>
          <p:cNvPr id="98307" name="Content Placeholder 2">
            <a:extLst>
              <a:ext uri="{FF2B5EF4-FFF2-40B4-BE49-F238E27FC236}">
                <a16:creationId xmlns:a16="http://schemas.microsoft.com/office/drawing/2014/main" id="{C1808859-0FF6-4326-A0D5-8C141008CD0F}"/>
              </a:ext>
            </a:extLst>
          </p:cNvPr>
          <p:cNvSpPr>
            <a:spLocks noGrp="1"/>
          </p:cNvSpPr>
          <p:nvPr>
            <p:ph idx="1"/>
          </p:nvPr>
        </p:nvSpPr>
        <p:spPr>
          <a:xfrm>
            <a:off x="217488" y="1414463"/>
            <a:ext cx="11737975" cy="4973637"/>
          </a:xfrm>
        </p:spPr>
        <p:txBody>
          <a:bodyPr/>
          <a:lstStyle/>
          <a:p>
            <a:pPr eaLnBrk="1" hangingPunct="1">
              <a:buFont typeface="Arial" panose="020B0604020202020204" pitchFamily="34" charset="0"/>
              <a:buNone/>
            </a:pPr>
            <a:endParaRPr lang="fr-FR" altLang="fr-FR" dirty="0"/>
          </a:p>
          <a:p>
            <a:pPr eaLnBrk="1" hangingPunct="1">
              <a:lnSpc>
                <a:spcPct val="150000"/>
              </a:lnSpc>
            </a:pPr>
            <a:r>
              <a:rPr lang="fr-FR" altLang="fr-FR" sz="3600" dirty="0"/>
              <a:t>Eau et savon </a:t>
            </a:r>
          </a:p>
          <a:p>
            <a:pPr eaLnBrk="1" hangingPunct="1">
              <a:lnSpc>
                <a:spcPct val="150000"/>
              </a:lnSpc>
            </a:pPr>
            <a:r>
              <a:rPr lang="fr-FR" altLang="fr-FR" sz="3600" dirty="0"/>
              <a:t>Toujours utiliser de l’eau et du savon si vos mains sont visiblement sales</a:t>
            </a:r>
          </a:p>
          <a:p>
            <a:pPr eaLnBrk="1" hangingPunct="1">
              <a:lnSpc>
                <a:spcPct val="150000"/>
              </a:lnSpc>
            </a:pPr>
            <a:r>
              <a:rPr lang="fr-FR" altLang="fr-FR" sz="3600" dirty="0"/>
              <a:t>solution </a:t>
            </a:r>
            <a:r>
              <a:rPr lang="fr-FR" altLang="fr-FR" sz="3600" dirty="0" err="1"/>
              <a:t>hydro-alcoolique</a:t>
            </a:r>
            <a:r>
              <a:rPr lang="fr-FR" altLang="fr-FR" sz="3600" dirty="0"/>
              <a:t> pour les mains</a:t>
            </a:r>
          </a:p>
          <a:p>
            <a:pPr eaLnBrk="1" hangingPunct="1">
              <a:lnSpc>
                <a:spcPct val="150000"/>
              </a:lnSpc>
            </a:pPr>
            <a:endParaRPr lang="fr-FR" altLang="fr-FR" sz="3600" dirty="0"/>
          </a:p>
        </p:txBody>
      </p:sp>
      <p:pic>
        <p:nvPicPr>
          <p:cNvPr id="98308" name="Image 3">
            <a:extLst>
              <a:ext uri="{FF2B5EF4-FFF2-40B4-BE49-F238E27FC236}">
                <a16:creationId xmlns:a16="http://schemas.microsoft.com/office/drawing/2014/main" id="{A4E2E8D2-22B5-489E-837A-B2116EA35E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6269038"/>
            <a:ext cx="60309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B1898AA-D5CE-4417-A0EF-825351D3232A}"/>
              </a:ext>
            </a:extLst>
          </p:cNvPr>
          <p:cNvSpPr>
            <a:spLocks noGrp="1" noChangeArrowheads="1"/>
          </p:cNvSpPr>
          <p:nvPr>
            <p:ph type="title"/>
          </p:nvPr>
        </p:nvSpPr>
        <p:spPr>
          <a:xfrm>
            <a:off x="1036638" y="0"/>
            <a:ext cx="9421812" cy="919163"/>
          </a:xfrm>
        </p:spPr>
        <p:txBody>
          <a:bodyPr/>
          <a:lstStyle/>
          <a:p>
            <a:pPr algn="ctr" eaLnBrk="1" hangingPunct="1"/>
            <a:r>
              <a:rPr lang="en-US" altLang="fr-FR" b="1"/>
              <a:t>Le lavage des mains</a:t>
            </a:r>
            <a:endParaRPr lang="en-GB" altLang="fr-FR" b="1"/>
          </a:p>
        </p:txBody>
      </p:sp>
      <p:sp>
        <p:nvSpPr>
          <p:cNvPr id="100355" name="Espace réservé du contenu 6">
            <a:extLst>
              <a:ext uri="{FF2B5EF4-FFF2-40B4-BE49-F238E27FC236}">
                <a16:creationId xmlns:a16="http://schemas.microsoft.com/office/drawing/2014/main" id="{F7388678-FB3F-4519-B009-BD2D93E7AF9A}"/>
              </a:ext>
            </a:extLst>
          </p:cNvPr>
          <p:cNvSpPr>
            <a:spLocks noGrp="1"/>
          </p:cNvSpPr>
          <p:nvPr>
            <p:ph idx="1"/>
          </p:nvPr>
        </p:nvSpPr>
        <p:spPr>
          <a:xfrm>
            <a:off x="609600" y="744538"/>
            <a:ext cx="10972800" cy="5732462"/>
          </a:xfrm>
        </p:spPr>
        <p:txBody>
          <a:bodyPr/>
          <a:lstStyle/>
          <a:p>
            <a:pPr eaLnBrk="1" hangingPunct="1"/>
            <a:endParaRPr lang="fr-FR" altLang="fr-FR"/>
          </a:p>
        </p:txBody>
      </p:sp>
      <p:sp>
        <p:nvSpPr>
          <p:cNvPr id="100356" name="Rectangle 5">
            <a:extLst>
              <a:ext uri="{FF2B5EF4-FFF2-40B4-BE49-F238E27FC236}">
                <a16:creationId xmlns:a16="http://schemas.microsoft.com/office/drawing/2014/main" id="{FA09B272-BB46-412D-812B-F4CD5569700A}"/>
              </a:ext>
            </a:extLst>
          </p:cNvPr>
          <p:cNvSpPr txBox="1">
            <a:spLocks noChangeArrowheads="1"/>
          </p:cNvSpPr>
          <p:nvPr/>
        </p:nvSpPr>
        <p:spPr bwMode="auto">
          <a:xfrm>
            <a:off x="8540750" y="931863"/>
            <a:ext cx="3048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ts val="525"/>
              </a:spcBef>
              <a:buFont typeface="Arial" panose="020B0604020202020204" pitchFamily="34" charset="0"/>
              <a:buNone/>
            </a:pPr>
            <a:r>
              <a:rPr lang="fr-FR" altLang="fr-FR" b="1">
                <a:solidFill>
                  <a:srgbClr val="292934"/>
                </a:solidFill>
                <a:latin typeface="Century Gothic" panose="020B0502020202020204" pitchFamily="34" charset="0"/>
              </a:rPr>
              <a:t>Le lavage des mains </a:t>
            </a:r>
            <a:r>
              <a:rPr lang="fr-FR" altLang="fr-FR" b="1">
                <a:solidFill>
                  <a:srgbClr val="FF0000"/>
                </a:solidFill>
                <a:latin typeface="Century Gothic" panose="020B0502020202020204" pitchFamily="34" charset="0"/>
              </a:rPr>
              <a:t>doit durer 40-60 secondes</a:t>
            </a:r>
            <a:r>
              <a:rPr lang="fr-FR" altLang="fr-FR" b="1">
                <a:solidFill>
                  <a:srgbClr val="292934"/>
                </a:solidFill>
                <a:latin typeface="Century Gothic" panose="020B0502020202020204" pitchFamily="34" charset="0"/>
              </a:rPr>
              <a:t> </a:t>
            </a:r>
          </a:p>
          <a:p>
            <a:pPr eaLnBrk="1" hangingPunct="1">
              <a:spcBef>
                <a:spcPts val="525"/>
              </a:spcBef>
              <a:buFont typeface="Wingdings" panose="05000000000000000000" pitchFamily="2" charset="2"/>
              <a:buChar char="ü"/>
            </a:pPr>
            <a:r>
              <a:rPr lang="fr-FR" altLang="fr-FR" b="1">
                <a:solidFill>
                  <a:srgbClr val="292934"/>
                </a:solidFill>
                <a:latin typeface="Century Gothic" panose="020B0502020202020204" pitchFamily="34" charset="0"/>
              </a:rPr>
              <a:t>pour réduire efficacement le nombre de germes sur les mains</a:t>
            </a:r>
          </a:p>
          <a:p>
            <a:pPr eaLnBrk="1" hangingPunct="1">
              <a:spcBef>
                <a:spcPts val="525"/>
              </a:spcBef>
              <a:buFont typeface="Wingdings" panose="05000000000000000000" pitchFamily="2" charset="2"/>
              <a:buChar char="ü"/>
            </a:pPr>
            <a:r>
              <a:rPr lang="fr-FR" altLang="fr-FR" b="1">
                <a:solidFill>
                  <a:srgbClr val="292934"/>
                </a:solidFill>
                <a:latin typeface="Century Gothic" panose="020B0502020202020204" pitchFamily="34" charset="0"/>
              </a:rPr>
              <a:t>en suivant toutes les étapes illustrées.</a:t>
            </a:r>
          </a:p>
        </p:txBody>
      </p:sp>
      <p:pic>
        <p:nvPicPr>
          <p:cNvPr id="100357" name="Image 7">
            <a:extLst>
              <a:ext uri="{FF2B5EF4-FFF2-40B4-BE49-F238E27FC236}">
                <a16:creationId xmlns:a16="http://schemas.microsoft.com/office/drawing/2014/main" id="{9E1656D0-C3B3-4CAB-91DF-FDCF214FD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744538"/>
            <a:ext cx="7348538"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8BB8DD1-4E7D-46AB-9AFF-200F6FB0FAFF}"/>
              </a:ext>
            </a:extLst>
          </p:cNvPr>
          <p:cNvSpPr>
            <a:spLocks noGrp="1"/>
          </p:cNvSpPr>
          <p:nvPr>
            <p:ph type="title"/>
          </p:nvPr>
        </p:nvSpPr>
        <p:spPr>
          <a:xfrm>
            <a:off x="381000" y="228600"/>
            <a:ext cx="11430000" cy="989013"/>
          </a:xfrm>
          <a:ln w="28575"/>
        </p:spPr>
        <p:txBody>
          <a:bodyPr rtlCol="0">
            <a:normAutofit/>
          </a:bodyPr>
          <a:lstStyle/>
          <a:p>
            <a:pPr algn="ctr" eaLnBrk="1" fontAlgn="auto" hangingPunct="1">
              <a:spcAft>
                <a:spcPts val="0"/>
              </a:spcAft>
              <a:defRPr/>
            </a:pPr>
            <a:r>
              <a:rPr lang="fr-FR" altLang="fr-FR" sz="4400" b="1" dirty="0">
                <a:latin typeface="+mn-lt"/>
              </a:rPr>
              <a:t>Comment se fait la friction ?</a:t>
            </a:r>
          </a:p>
        </p:txBody>
      </p:sp>
      <p:sp>
        <p:nvSpPr>
          <p:cNvPr id="229379" name="Content Placeholder 2">
            <a:extLst>
              <a:ext uri="{FF2B5EF4-FFF2-40B4-BE49-F238E27FC236}">
                <a16:creationId xmlns:a16="http://schemas.microsoft.com/office/drawing/2014/main" id="{904BBB1E-59B4-4611-BFF2-9D9BA7C4CBEA}"/>
              </a:ext>
            </a:extLst>
          </p:cNvPr>
          <p:cNvSpPr>
            <a:spLocks noGrp="1"/>
          </p:cNvSpPr>
          <p:nvPr>
            <p:ph idx="1"/>
          </p:nvPr>
        </p:nvSpPr>
        <p:spPr>
          <a:xfrm>
            <a:off x="6096000" y="1371600"/>
            <a:ext cx="5715000" cy="4848225"/>
          </a:xfrm>
        </p:spPr>
        <p:txBody>
          <a:bodyPr/>
          <a:lstStyle/>
          <a:p>
            <a:pPr algn="just" eaLnBrk="1" hangingPunct="1">
              <a:lnSpc>
                <a:spcPct val="120000"/>
              </a:lnSpc>
              <a:spcBef>
                <a:spcPct val="0"/>
              </a:spcBef>
              <a:buFontTx/>
              <a:buNone/>
            </a:pPr>
            <a:r>
              <a:rPr lang="fr-FR" altLang="fr-FR" sz="3200"/>
              <a:t>De façon à éliminer les germes et à en réduire leur croissance sur les mains, la </a:t>
            </a:r>
            <a:r>
              <a:rPr lang="fr-FR" altLang="fr-FR" sz="3200" b="1">
                <a:solidFill>
                  <a:schemeClr val="accent1"/>
                </a:solidFill>
              </a:rPr>
              <a:t>friction hydro-alcoolique </a:t>
            </a:r>
            <a:r>
              <a:rPr lang="fr-FR" altLang="fr-FR" sz="3200"/>
              <a:t>doit être pratiquée selon les étapes illustrées ci-contre.</a:t>
            </a:r>
          </a:p>
          <a:p>
            <a:pPr algn="just" eaLnBrk="1" hangingPunct="1">
              <a:lnSpc>
                <a:spcPct val="120000"/>
              </a:lnSpc>
              <a:spcBef>
                <a:spcPct val="0"/>
              </a:spcBef>
              <a:buFontTx/>
              <a:buNone/>
            </a:pPr>
            <a:r>
              <a:rPr lang="fr-FR" altLang="fr-FR" sz="3200" b="1">
                <a:solidFill>
                  <a:schemeClr val="accent1"/>
                </a:solidFill>
              </a:rPr>
              <a:t>Elle ne dure que 20 à 30 secondes !</a:t>
            </a:r>
          </a:p>
        </p:txBody>
      </p:sp>
      <p:pic>
        <p:nvPicPr>
          <p:cNvPr id="229381" name="Picture 6">
            <a:extLst>
              <a:ext uri="{FF2B5EF4-FFF2-40B4-BE49-F238E27FC236}">
                <a16:creationId xmlns:a16="http://schemas.microsoft.com/office/drawing/2014/main" id="{C83B82CE-B9E9-4331-BBF9-5FD2AF67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1913"/>
            <a:ext cx="5486400" cy="48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143A9-DBAD-4659-8DD4-095E61B66374}"/>
              </a:ext>
            </a:extLst>
          </p:cNvPr>
          <p:cNvSpPr>
            <a:spLocks noGrp="1"/>
          </p:cNvSpPr>
          <p:nvPr>
            <p:ph type="title"/>
          </p:nvPr>
        </p:nvSpPr>
        <p:spPr>
          <a:xfrm>
            <a:off x="1774825" y="76200"/>
            <a:ext cx="8435975" cy="577850"/>
          </a:xfrm>
        </p:spPr>
        <p:txBody>
          <a:bodyPr rtlCol="0">
            <a:normAutofit fontScale="90000"/>
          </a:bodyPr>
          <a:lstStyle/>
          <a:p>
            <a:pPr algn="ctr" eaLnBrk="1" fontAlgn="auto" hangingPunct="1">
              <a:spcAft>
                <a:spcPts val="0"/>
              </a:spcAft>
              <a:defRPr/>
            </a:pPr>
            <a:r>
              <a:rPr lang="fr-FR" b="1" dirty="0">
                <a:solidFill>
                  <a:schemeClr val="tx1">
                    <a:lumMod val="85000"/>
                    <a:lumOff val="15000"/>
                  </a:schemeClr>
                </a:solidFill>
                <a:latin typeface="Times New Roman"/>
                <a:ea typeface="Calibri"/>
                <a:cs typeface="Times New Roman"/>
              </a:rPr>
              <a:t> </a:t>
            </a:r>
            <a:br>
              <a:rPr lang="fr-FR" b="1" dirty="0">
                <a:solidFill>
                  <a:schemeClr val="tx1">
                    <a:lumMod val="85000"/>
                    <a:lumOff val="15000"/>
                  </a:schemeClr>
                </a:solidFill>
                <a:latin typeface="Times New Roman"/>
                <a:ea typeface="Calibri"/>
                <a:cs typeface="Times New Roman"/>
              </a:rPr>
            </a:br>
            <a:r>
              <a:rPr lang="fr-FR" b="1" dirty="0">
                <a:solidFill>
                  <a:schemeClr val="tx1">
                    <a:lumMod val="85000"/>
                    <a:lumOff val="15000"/>
                  </a:schemeClr>
                </a:solidFill>
                <a:ea typeface="Calibri"/>
                <a:cs typeface="Times New Roman"/>
              </a:rPr>
              <a:t>Gants</a:t>
            </a:r>
            <a:br>
              <a:rPr lang="fr-FR" b="1" dirty="0">
                <a:solidFill>
                  <a:schemeClr val="tx1">
                    <a:lumMod val="85000"/>
                    <a:lumOff val="15000"/>
                  </a:schemeClr>
                </a:solidFill>
                <a:ea typeface="Calibri"/>
                <a:cs typeface="Times New Roman"/>
              </a:rPr>
            </a:br>
            <a:endParaRPr lang="fr-FR" dirty="0">
              <a:solidFill>
                <a:schemeClr val="tx1">
                  <a:lumMod val="85000"/>
                  <a:lumOff val="15000"/>
                </a:schemeClr>
              </a:solidFill>
            </a:endParaRPr>
          </a:p>
        </p:txBody>
      </p:sp>
      <p:sp>
        <p:nvSpPr>
          <p:cNvPr id="106499" name="Rectangle 3">
            <a:extLst>
              <a:ext uri="{FF2B5EF4-FFF2-40B4-BE49-F238E27FC236}">
                <a16:creationId xmlns:a16="http://schemas.microsoft.com/office/drawing/2014/main" id="{2910FBC5-9F36-4AAA-81CE-79D90D2CEEAC}"/>
              </a:ext>
            </a:extLst>
          </p:cNvPr>
          <p:cNvSpPr>
            <a:spLocks noGrp="1" noChangeArrowheads="1"/>
          </p:cNvSpPr>
          <p:nvPr>
            <p:ph idx="1"/>
          </p:nvPr>
        </p:nvSpPr>
        <p:spPr>
          <a:xfrm>
            <a:off x="366713" y="1624013"/>
            <a:ext cx="11625262" cy="4949825"/>
          </a:xfrm>
        </p:spPr>
        <p:txBody>
          <a:bodyPr>
            <a:normAutofit lnSpcReduction="10000"/>
          </a:bodyPr>
          <a:lstStyle/>
          <a:p>
            <a:pPr eaLnBrk="1" hangingPunct="1">
              <a:lnSpc>
                <a:spcPct val="140000"/>
              </a:lnSpc>
            </a:pPr>
            <a:r>
              <a:rPr lang="fr-FR" altLang="fr-FR" sz="3200" b="1" dirty="0"/>
              <a:t>Port </a:t>
            </a:r>
            <a:r>
              <a:rPr lang="fr-FR" altLang="fr-FR" sz="3200" b="1" dirty="0">
                <a:solidFill>
                  <a:srgbClr val="FF0000"/>
                </a:solidFill>
              </a:rPr>
              <a:t>systématique</a:t>
            </a:r>
            <a:r>
              <a:rPr lang="fr-FR" altLang="fr-FR" sz="3200" b="1" dirty="0"/>
              <a:t> de gants </a:t>
            </a:r>
            <a:r>
              <a:rPr lang="fr-FR" altLang="fr-FR" sz="3200" b="1" dirty="0">
                <a:solidFill>
                  <a:srgbClr val="FF0000"/>
                </a:solidFill>
              </a:rPr>
              <a:t>uniquement</a:t>
            </a:r>
            <a:r>
              <a:rPr lang="fr-FR" altLang="fr-FR" sz="3200" b="1" i="1" dirty="0">
                <a:solidFill>
                  <a:srgbClr val="FF0000"/>
                </a:solidFill>
              </a:rPr>
              <a:t> </a:t>
            </a:r>
            <a:r>
              <a:rPr lang="fr-FR" altLang="fr-FR" sz="3200" b="1" dirty="0"/>
              <a:t>si risque </a:t>
            </a:r>
            <a:r>
              <a:rPr lang="fr-FR" altLang="fr-FR" sz="3200" dirty="0"/>
              <a:t>:</a:t>
            </a:r>
          </a:p>
          <a:p>
            <a:pPr eaLnBrk="1" hangingPunct="1">
              <a:lnSpc>
                <a:spcPct val="140000"/>
              </a:lnSpc>
            </a:pPr>
            <a:r>
              <a:rPr lang="fr-FR" altLang="fr-FR" sz="3200" dirty="0"/>
              <a:t>de contact avec : du sang et des liquides biologiques (urines, selles, etc.), des muqueuses, une peau lésée, du linge souillé, du matériel souillé</a:t>
            </a:r>
          </a:p>
          <a:p>
            <a:pPr eaLnBrk="1" hangingPunct="1">
              <a:lnSpc>
                <a:spcPct val="140000"/>
              </a:lnSpc>
            </a:pPr>
            <a:r>
              <a:rPr lang="fr-FR" altLang="fr-FR" sz="3200" dirty="0"/>
              <a:t>de piqûre, coupure</a:t>
            </a:r>
          </a:p>
          <a:p>
            <a:pPr algn="ctr" eaLnBrk="1" hangingPunct="1">
              <a:lnSpc>
                <a:spcPct val="140000"/>
              </a:lnSpc>
              <a:buFont typeface="Arial" panose="020B0604020202020204" pitchFamily="34" charset="0"/>
              <a:buNone/>
            </a:pPr>
            <a:r>
              <a:rPr lang="fr-FR" altLang="fr-FR" sz="3200" b="1" dirty="0">
                <a:solidFill>
                  <a:srgbClr val="FF0000"/>
                </a:solidFill>
              </a:rPr>
              <a:t>Le port de gants n’exclut pas le lavage des mains ou la désinfection par friction.</a:t>
            </a:r>
          </a:p>
        </p:txBody>
      </p:sp>
      <p:sp>
        <p:nvSpPr>
          <p:cNvPr id="28675" name="Rectangle 4">
            <a:extLst>
              <a:ext uri="{FF2B5EF4-FFF2-40B4-BE49-F238E27FC236}">
                <a16:creationId xmlns:a16="http://schemas.microsoft.com/office/drawing/2014/main" id="{9243B9A4-E531-4417-9183-5F217A80F227}"/>
              </a:ext>
            </a:extLst>
          </p:cNvPr>
          <p:cNvSpPr>
            <a:spLocks noChangeArrowheads="1"/>
          </p:cNvSpPr>
          <p:nvPr/>
        </p:nvSpPr>
        <p:spPr bwMode="auto">
          <a:xfrm>
            <a:off x="287338" y="755650"/>
            <a:ext cx="11757025" cy="585788"/>
          </a:xfrm>
          <a:prstGeom prst="rect">
            <a:avLst/>
          </a:prstGeom>
          <a:noFill/>
          <a:ln w="9525">
            <a:solidFill>
              <a:srgbClr val="33CCCC"/>
            </a:solidFill>
            <a:miter lim="800000"/>
            <a:headEnd/>
            <a:tailEnd/>
          </a:ln>
          <a:extLst>
            <a:ext uri="{909E8E84-426E-40dd-AFC4-6F175D3DCCD1}"/>
          </a:extLst>
        </p:spPr>
        <p:txBody>
          <a:bodyPr>
            <a:spAutoFit/>
          </a:bodyPr>
          <a:lstStyle/>
          <a:p>
            <a:pPr algn="ctr" defTabSz="457200" eaLnBrk="1" hangingPunct="1">
              <a:buFont typeface="Arial" charset="0"/>
              <a:buNone/>
              <a:defRPr/>
            </a:pPr>
            <a:r>
              <a:rPr lang="fr-FR" sz="3200" b="1" dirty="0">
                <a:solidFill>
                  <a:srgbClr val="FF0000"/>
                </a:solidFill>
                <a:latin typeface="+mn-lt"/>
                <a:ea typeface="ＭＳ Ｐゴシック" charset="0"/>
                <a:cs typeface="ＭＳ Ｐゴシック" charset="0"/>
              </a:rPr>
              <a:t>1 paire de gants = 1 geste = 1 patient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a:extLst>
              <a:ext uri="{FF2B5EF4-FFF2-40B4-BE49-F238E27FC236}">
                <a16:creationId xmlns:a16="http://schemas.microsoft.com/office/drawing/2014/main" id="{395DB68E-04EC-4B9B-B199-69C5D669E184}"/>
              </a:ext>
            </a:extLst>
          </p:cNvPr>
          <p:cNvSpPr>
            <a:spLocks noGrp="1"/>
          </p:cNvSpPr>
          <p:nvPr>
            <p:ph type="title"/>
          </p:nvPr>
        </p:nvSpPr>
        <p:spPr>
          <a:xfrm>
            <a:off x="117475" y="0"/>
            <a:ext cx="11717338" cy="746125"/>
          </a:xfrm>
        </p:spPr>
        <p:txBody>
          <a:bodyPr rtlCol="0">
            <a:normAutofit fontScale="90000"/>
          </a:bodyPr>
          <a:lstStyle/>
          <a:p>
            <a:pPr algn="ctr" eaLnBrk="1" fontAlgn="auto" hangingPunct="1">
              <a:spcAft>
                <a:spcPts val="0"/>
              </a:spcAft>
              <a:defRPr/>
            </a:pPr>
            <a:br>
              <a:rPr lang="fr-FR" altLang="fr-FR" b="1" dirty="0">
                <a:solidFill>
                  <a:srgbClr val="FF0000"/>
                </a:solidFill>
              </a:rPr>
            </a:br>
            <a:r>
              <a:rPr lang="fr-FR" altLang="fr-FR" b="1" dirty="0">
                <a:solidFill>
                  <a:srgbClr val="FF0000"/>
                </a:solidFill>
              </a:rPr>
              <a:t>Principes d’utilisation des gants</a:t>
            </a:r>
            <a:br>
              <a:rPr lang="fr-FR" altLang="fr-FR" b="1" dirty="0">
                <a:solidFill>
                  <a:srgbClr val="FF0000"/>
                </a:solidFill>
              </a:rPr>
            </a:br>
            <a:endParaRPr lang="fr-FR" altLang="fr-FR" dirty="0">
              <a:solidFill>
                <a:srgbClr val="FF0000"/>
              </a:solidFill>
            </a:endParaRPr>
          </a:p>
        </p:txBody>
      </p:sp>
      <p:pic>
        <p:nvPicPr>
          <p:cNvPr id="108547" name="Espace réservé du contenu 22" descr="RÃ©sultat de recherche d'images pour &quot;lavage des main savon liquide&quot;">
            <a:extLst>
              <a:ext uri="{FF2B5EF4-FFF2-40B4-BE49-F238E27FC236}">
                <a16:creationId xmlns:a16="http://schemas.microsoft.com/office/drawing/2014/main" id="{7FD5FE7B-EB56-4E19-85FA-48F946D3BE0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79563" y="889000"/>
            <a:ext cx="1471612" cy="981075"/>
          </a:xfrm>
        </p:spPr>
      </p:pic>
      <p:sp>
        <p:nvSpPr>
          <p:cNvPr id="30723" name="TextBox 4">
            <a:extLst>
              <a:ext uri="{FF2B5EF4-FFF2-40B4-BE49-F238E27FC236}">
                <a16:creationId xmlns:a16="http://schemas.microsoft.com/office/drawing/2014/main" id="{94136066-83A3-489F-B829-BF254695214F}"/>
              </a:ext>
            </a:extLst>
          </p:cNvPr>
          <p:cNvSpPr txBox="1">
            <a:spLocks noChangeArrowheads="1"/>
          </p:cNvSpPr>
          <p:nvPr/>
        </p:nvSpPr>
        <p:spPr bwMode="auto">
          <a:xfrm>
            <a:off x="1306513" y="2000250"/>
            <a:ext cx="2276475" cy="1322388"/>
          </a:xfrm>
          <a:prstGeom prst="rect">
            <a:avLst/>
          </a:prstGeom>
          <a:noFill/>
          <a:ln>
            <a:noFill/>
          </a:ln>
          <a:extLst>
            <a:ext uri="{909E8E84-426E-40dd-AFC4-6F175D3DCCD1}"/>
            <a:ext uri="{91240B29-F687-4f45-9708-019B960494DF}"/>
          </a:extLst>
        </p:spPr>
        <p:txBody>
          <a:bodyPr lIns="91424" tIns="45712" rIns="91424" bIns="45712">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defRPr/>
            </a:pPr>
            <a:r>
              <a:rPr lang="fr-FR" sz="2000" dirty="0">
                <a:solidFill>
                  <a:srgbClr val="292934"/>
                </a:solidFill>
                <a:latin typeface="+mn-lt"/>
              </a:rPr>
              <a:t>Avant de porter les gants, </a:t>
            </a:r>
            <a:br>
              <a:rPr lang="fr-FR" sz="2000" dirty="0">
                <a:solidFill>
                  <a:srgbClr val="292934"/>
                </a:solidFill>
                <a:latin typeface="+mn-lt"/>
              </a:rPr>
            </a:br>
            <a:r>
              <a:rPr lang="fr-FR" sz="2000" dirty="0">
                <a:solidFill>
                  <a:srgbClr val="292934"/>
                </a:solidFill>
                <a:latin typeface="+mn-lt"/>
              </a:rPr>
              <a:t>se laver les mains.</a:t>
            </a:r>
          </a:p>
        </p:txBody>
      </p:sp>
      <p:pic>
        <p:nvPicPr>
          <p:cNvPr id="108549" name="Picture 7" descr="http://ec.l.thumbs.canstockphoto.com/canstock15612609.jpg">
            <a:extLst>
              <a:ext uri="{FF2B5EF4-FFF2-40B4-BE49-F238E27FC236}">
                <a16:creationId xmlns:a16="http://schemas.microsoft.com/office/drawing/2014/main" id="{CA8A1185-D0F9-4897-B4FB-6172A2C63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987425"/>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9" descr="Symbols">
            <a:extLst>
              <a:ext uri="{FF2B5EF4-FFF2-40B4-BE49-F238E27FC236}">
                <a16:creationId xmlns:a16="http://schemas.microsoft.com/office/drawing/2014/main" id="{2BAACE4D-8EF2-4223-AEF2-DFABA200A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681163"/>
            <a:ext cx="1017588"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20">
            <a:extLst>
              <a:ext uri="{FF2B5EF4-FFF2-40B4-BE49-F238E27FC236}">
                <a16:creationId xmlns:a16="http://schemas.microsoft.com/office/drawing/2014/main" id="{EF7395A2-9197-4123-8F37-0F8029243111}"/>
              </a:ext>
            </a:extLst>
          </p:cNvPr>
          <p:cNvSpPr txBox="1">
            <a:spLocks noChangeArrowheads="1"/>
          </p:cNvSpPr>
          <p:nvPr/>
        </p:nvSpPr>
        <p:spPr bwMode="auto">
          <a:xfrm>
            <a:off x="4808538" y="2720975"/>
            <a:ext cx="2359025" cy="1016000"/>
          </a:xfrm>
          <a:prstGeom prst="rect">
            <a:avLst/>
          </a:prstGeom>
          <a:noFill/>
          <a:ln>
            <a:noFill/>
          </a:ln>
          <a:extLst>
            <a:ext uri="{909E8E84-426E-40dd-AFC4-6F175D3DCCD1}"/>
            <a:ext uri="{91240B29-F687-4f45-9708-019B960494DF}"/>
          </a:extLst>
        </p:spPr>
        <p:txBody>
          <a:bodyPr lIns="91424" tIns="45712" rIns="91424" bIns="45712">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defRPr/>
            </a:pPr>
            <a:r>
              <a:rPr lang="fr-FR" sz="2000" dirty="0">
                <a:solidFill>
                  <a:srgbClr val="292934"/>
                </a:solidFill>
                <a:latin typeface="+mn-lt"/>
              </a:rPr>
              <a:t>Un soin, </a:t>
            </a:r>
            <a:br>
              <a:rPr lang="fr-FR" sz="2000" dirty="0">
                <a:solidFill>
                  <a:srgbClr val="292934"/>
                </a:solidFill>
                <a:latin typeface="+mn-lt"/>
              </a:rPr>
            </a:br>
            <a:r>
              <a:rPr lang="fr-FR" sz="2000" dirty="0">
                <a:solidFill>
                  <a:srgbClr val="292934"/>
                </a:solidFill>
                <a:latin typeface="+mn-lt"/>
              </a:rPr>
              <a:t>une paire de gants</a:t>
            </a:r>
            <a:r>
              <a:rPr lang="fr-FR" sz="2000" dirty="0">
                <a:solidFill>
                  <a:srgbClr val="292934"/>
                </a:solidFill>
              </a:rPr>
              <a:t>.</a:t>
            </a:r>
          </a:p>
        </p:txBody>
      </p:sp>
      <p:grpSp>
        <p:nvGrpSpPr>
          <p:cNvPr id="108552" name="Groupe 5">
            <a:extLst>
              <a:ext uri="{FF2B5EF4-FFF2-40B4-BE49-F238E27FC236}">
                <a16:creationId xmlns:a16="http://schemas.microsoft.com/office/drawing/2014/main" id="{C05C2B59-1E87-48DD-8FD3-A3B3F8C115EC}"/>
              </a:ext>
            </a:extLst>
          </p:cNvPr>
          <p:cNvGrpSpPr>
            <a:grpSpLocks/>
          </p:cNvGrpSpPr>
          <p:nvPr/>
        </p:nvGrpSpPr>
        <p:grpSpPr bwMode="auto">
          <a:xfrm>
            <a:off x="7615238" y="933450"/>
            <a:ext cx="2447925" cy="2552700"/>
            <a:chOff x="6400800" y="876419"/>
            <a:chExt cx="2446914" cy="2552883"/>
          </a:xfrm>
        </p:grpSpPr>
        <p:sp>
          <p:nvSpPr>
            <p:cNvPr id="30736" name="TextBox 21">
              <a:extLst>
                <a:ext uri="{FF2B5EF4-FFF2-40B4-BE49-F238E27FC236}">
                  <a16:creationId xmlns:a16="http://schemas.microsoft.com/office/drawing/2014/main" id="{1B6923D9-8121-40A9-9199-6819E92F3D15}"/>
                </a:ext>
              </a:extLst>
            </p:cNvPr>
            <p:cNvSpPr txBox="1">
              <a:spLocks noChangeArrowheads="1"/>
            </p:cNvSpPr>
            <p:nvPr/>
          </p:nvSpPr>
          <p:spPr bwMode="auto">
            <a:xfrm>
              <a:off x="6400800" y="2721226"/>
              <a:ext cx="2446914" cy="708076"/>
            </a:xfrm>
            <a:prstGeom prst="rect">
              <a:avLst/>
            </a:prstGeom>
            <a:noFill/>
            <a:ln>
              <a:noFill/>
            </a:ln>
            <a:extLst>
              <a:ext uri="{909E8E84-426E-40dd-AFC4-6F175D3DCCD1}"/>
              <a:ext uri="{91240B29-F687-4f45-9708-019B960494DF}"/>
            </a:extLst>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defRPr/>
              </a:pPr>
              <a:r>
                <a:rPr lang="fr-FR" sz="2000" dirty="0">
                  <a:solidFill>
                    <a:srgbClr val="292934"/>
                  </a:solidFill>
                  <a:latin typeface="+mn-lt"/>
                  <a:cs typeface="Abadi MT Condensed Extra Bold"/>
                </a:rPr>
                <a:t>Un malade, une paire de gants.</a:t>
              </a:r>
            </a:p>
          </p:txBody>
        </p:sp>
        <p:pic>
          <p:nvPicPr>
            <p:cNvPr id="14" name="Picture 2">
              <a:extLst>
                <a:ext uri="{FF2B5EF4-FFF2-40B4-BE49-F238E27FC236}">
                  <a16:creationId xmlns:a16="http://schemas.microsoft.com/office/drawing/2014/main" id="{D80F2A6D-246D-48AF-9276-7B10C01E6594}"/>
                </a:ext>
              </a:extLst>
            </p:cNvPr>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6788051" y="876419"/>
              <a:ext cx="809625" cy="1352312"/>
            </a:xfrm>
            <a:prstGeom prst="rect">
              <a:avLst/>
            </a:prstGeom>
            <a:noFill/>
            <a:ln>
              <a:noFill/>
            </a:ln>
          </p:spPr>
        </p:pic>
        <p:pic>
          <p:nvPicPr>
            <p:cNvPr id="108563" name="Picture 9" descr="Symbols">
              <a:extLst>
                <a:ext uri="{FF2B5EF4-FFF2-40B4-BE49-F238E27FC236}">
                  <a16:creationId xmlns:a16="http://schemas.microsoft.com/office/drawing/2014/main" id="{D3014054-55C0-4838-BE1B-BB1143009C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6984" y="1588352"/>
              <a:ext cx="1017189" cy="101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8553" name="Picture 2" descr="http://sr.photos2.fotosearch.com/bthumb/LIF/LIF141/nu322002.jpg">
            <a:extLst>
              <a:ext uri="{FF2B5EF4-FFF2-40B4-BE49-F238E27FC236}">
                <a16:creationId xmlns:a16="http://schemas.microsoft.com/office/drawing/2014/main" id="{0E7CD552-A718-42CD-B985-251C9B0B6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275" y="3810000"/>
            <a:ext cx="1290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Picture 4" descr="http://www.accesscontinuingeducation.com/ACE1000-10/images/gloves%203.jpg">
            <a:extLst>
              <a:ext uri="{FF2B5EF4-FFF2-40B4-BE49-F238E27FC236}">
                <a16:creationId xmlns:a16="http://schemas.microsoft.com/office/drawing/2014/main" id="{FD0E8499-DFDC-4997-A0F5-A18195AFD4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350" y="3827463"/>
            <a:ext cx="1281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555" name="Group 12">
            <a:extLst>
              <a:ext uri="{FF2B5EF4-FFF2-40B4-BE49-F238E27FC236}">
                <a16:creationId xmlns:a16="http://schemas.microsoft.com/office/drawing/2014/main" id="{BB683335-D95D-4E48-8013-7EF2D589816A}"/>
              </a:ext>
            </a:extLst>
          </p:cNvPr>
          <p:cNvGrpSpPr>
            <a:grpSpLocks/>
          </p:cNvGrpSpPr>
          <p:nvPr/>
        </p:nvGrpSpPr>
        <p:grpSpPr bwMode="auto">
          <a:xfrm>
            <a:off x="4646613" y="3810000"/>
            <a:ext cx="1377950" cy="1819275"/>
            <a:chOff x="4516086" y="2467154"/>
            <a:chExt cx="1669630" cy="2214682"/>
          </a:xfrm>
        </p:grpSpPr>
        <p:pic>
          <p:nvPicPr>
            <p:cNvPr id="108559" name="Picture 5" descr="http://www.clipartbest.com/cliparts/pc5/nBG/pc5nBGRcB.gif">
              <a:extLst>
                <a:ext uri="{FF2B5EF4-FFF2-40B4-BE49-F238E27FC236}">
                  <a16:creationId xmlns:a16="http://schemas.microsoft.com/office/drawing/2014/main" id="{11A0A8AA-FB96-4B2B-B8F5-729E18D26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6086" y="2467154"/>
              <a:ext cx="1669630" cy="221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0" name="Picture 3">
              <a:extLst>
                <a:ext uri="{FF2B5EF4-FFF2-40B4-BE49-F238E27FC236}">
                  <a16:creationId xmlns:a16="http://schemas.microsoft.com/office/drawing/2014/main" id="{42EB6E35-2F5A-44B7-BCD5-C6883244DE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22880"/>
              <a:ext cx="86441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56" name="ZoneTexte 20">
            <a:extLst>
              <a:ext uri="{FF2B5EF4-FFF2-40B4-BE49-F238E27FC236}">
                <a16:creationId xmlns:a16="http://schemas.microsoft.com/office/drawing/2014/main" id="{A2B83627-E9BD-4EAB-8474-B1F24A61E3DB}"/>
              </a:ext>
            </a:extLst>
          </p:cNvPr>
          <p:cNvSpPr txBox="1">
            <a:spLocks noChangeArrowheads="1"/>
          </p:cNvSpPr>
          <p:nvPr/>
        </p:nvSpPr>
        <p:spPr bwMode="auto">
          <a:xfrm>
            <a:off x="1746250" y="5805488"/>
            <a:ext cx="483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fr-FR" altLang="fr-FR" sz="2000">
                <a:solidFill>
                  <a:srgbClr val="292934"/>
                </a:solidFill>
                <a:latin typeface="Century Gothic" panose="020B0502020202020204" pitchFamily="34" charset="0"/>
              </a:rPr>
              <a:t>Retirer et jeter les gants dans une poubelle à déchets  contaminés.</a:t>
            </a:r>
          </a:p>
        </p:txBody>
      </p:sp>
      <p:pic>
        <p:nvPicPr>
          <p:cNvPr id="108557" name="Picture 10" descr="http://www.clipartbest.com/cliparts/RiA/7Xd/RiA7XdLiL.jpeg">
            <a:extLst>
              <a:ext uri="{FF2B5EF4-FFF2-40B4-BE49-F238E27FC236}">
                <a16:creationId xmlns:a16="http://schemas.microsoft.com/office/drawing/2014/main" id="{B65A91D0-2521-47A3-AC87-C5F6C760E3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000" y="3810000"/>
            <a:ext cx="1549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8" name="ZoneTexte 22">
            <a:extLst>
              <a:ext uri="{FF2B5EF4-FFF2-40B4-BE49-F238E27FC236}">
                <a16:creationId xmlns:a16="http://schemas.microsoft.com/office/drawing/2014/main" id="{4F07069E-DF5D-4FAC-B4B6-08175A63FBE3}"/>
              </a:ext>
            </a:extLst>
          </p:cNvPr>
          <p:cNvSpPr txBox="1">
            <a:spLocks noChangeArrowheads="1"/>
          </p:cNvSpPr>
          <p:nvPr/>
        </p:nvSpPr>
        <p:spPr bwMode="auto">
          <a:xfrm>
            <a:off x="7745413" y="5497513"/>
            <a:ext cx="20907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fr-FR" altLang="fr-FR" sz="2000">
                <a:solidFill>
                  <a:srgbClr val="292934"/>
                </a:solidFill>
                <a:latin typeface="Century Gothic" panose="020B0502020202020204" pitchFamily="34" charset="0"/>
              </a:rPr>
              <a:t>Après le retrait des gants, </a:t>
            </a:r>
            <a:br>
              <a:rPr lang="fr-FR" altLang="fr-FR" sz="2000">
                <a:solidFill>
                  <a:srgbClr val="292934"/>
                </a:solidFill>
                <a:latin typeface="Century Gothic" panose="020B0502020202020204" pitchFamily="34" charset="0"/>
              </a:rPr>
            </a:br>
            <a:r>
              <a:rPr lang="fr-FR" altLang="fr-FR" sz="2000">
                <a:solidFill>
                  <a:srgbClr val="292934"/>
                </a:solidFill>
                <a:latin typeface="Century Gothic" panose="020B0502020202020204" pitchFamily="34" charset="0"/>
              </a:rPr>
              <a:t>se laver les mains.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97AB0-B178-402D-85E3-285EB8686419}"/>
              </a:ext>
            </a:extLst>
          </p:cNvPr>
          <p:cNvSpPr>
            <a:spLocks noGrp="1"/>
          </p:cNvSpPr>
          <p:nvPr>
            <p:ph type="title"/>
          </p:nvPr>
        </p:nvSpPr>
        <p:spPr>
          <a:xfrm>
            <a:off x="163513" y="149225"/>
            <a:ext cx="12028487" cy="1084263"/>
          </a:xfrm>
        </p:spPr>
        <p:txBody>
          <a:bodyPr rtlCol="0">
            <a:normAutofit fontScale="90000"/>
          </a:bodyPr>
          <a:lstStyle/>
          <a:p>
            <a:pPr algn="ctr" eaLnBrk="1" fontAlgn="auto" hangingPunct="1">
              <a:spcAft>
                <a:spcPts val="0"/>
              </a:spcAft>
              <a:defRPr/>
            </a:pPr>
            <a:r>
              <a:rPr lang="fr-FR" b="1" dirty="0">
                <a:solidFill>
                  <a:schemeClr val="tx1">
                    <a:lumMod val="85000"/>
                    <a:lumOff val="15000"/>
                  </a:schemeClr>
                </a:solidFill>
                <a:ea typeface="MS PGothic" charset="0"/>
                <a:cs typeface="Calibri" charset="0"/>
              </a:rPr>
              <a:t>Protection du visage (yeux, nez et bouche)  </a:t>
            </a:r>
            <a:br>
              <a:rPr lang="fr-FR" dirty="0">
                <a:solidFill>
                  <a:schemeClr val="tx1">
                    <a:lumMod val="85000"/>
                    <a:lumOff val="15000"/>
                  </a:schemeClr>
                </a:solidFill>
                <a:ea typeface="MS PGothic" charset="0"/>
                <a:cs typeface="Calibri" charset="0"/>
              </a:rPr>
            </a:br>
            <a:endParaRPr lang="fr-FR" dirty="0">
              <a:solidFill>
                <a:schemeClr val="tx1">
                  <a:lumMod val="85000"/>
                  <a:lumOff val="15000"/>
                </a:schemeClr>
              </a:solidFill>
              <a:ea typeface="MS PGothic" charset="0"/>
              <a:cs typeface="MS PGothic" charset="0"/>
            </a:endParaRPr>
          </a:p>
        </p:txBody>
      </p:sp>
      <p:sp>
        <p:nvSpPr>
          <p:cNvPr id="110595" name="Espace réservé du contenu 2">
            <a:extLst>
              <a:ext uri="{FF2B5EF4-FFF2-40B4-BE49-F238E27FC236}">
                <a16:creationId xmlns:a16="http://schemas.microsoft.com/office/drawing/2014/main" id="{D9014A80-649E-48B8-8358-688B2A0A4F39}"/>
              </a:ext>
            </a:extLst>
          </p:cNvPr>
          <p:cNvSpPr>
            <a:spLocks noGrp="1"/>
          </p:cNvSpPr>
          <p:nvPr>
            <p:ph idx="1"/>
          </p:nvPr>
        </p:nvSpPr>
        <p:spPr>
          <a:xfrm>
            <a:off x="231775" y="906463"/>
            <a:ext cx="11960225" cy="5951537"/>
          </a:xfrm>
        </p:spPr>
        <p:txBody>
          <a:bodyPr/>
          <a:lstStyle/>
          <a:p>
            <a:pPr algn="just" eaLnBrk="1" hangingPunct="1">
              <a:lnSpc>
                <a:spcPct val="120000"/>
              </a:lnSpc>
              <a:spcBef>
                <a:spcPts val="500"/>
              </a:spcBef>
            </a:pPr>
            <a:r>
              <a:rPr lang="fr-FR" altLang="fr-FR" sz="3600" b="1"/>
              <a:t>Porter :</a:t>
            </a:r>
          </a:p>
          <a:p>
            <a:pPr lvl="1" algn="just" eaLnBrk="1" hangingPunct="1">
              <a:lnSpc>
                <a:spcPct val="140000"/>
              </a:lnSpc>
            </a:pPr>
            <a:r>
              <a:rPr lang="fr-FR" altLang="fr-FR" sz="3200">
                <a:solidFill>
                  <a:srgbClr val="292934"/>
                </a:solidFill>
              </a:rPr>
              <a:t>un masque chirurgical (bavette) </a:t>
            </a:r>
          </a:p>
          <a:p>
            <a:pPr lvl="1" algn="just" eaLnBrk="1" hangingPunct="1">
              <a:lnSpc>
                <a:spcPct val="140000"/>
              </a:lnSpc>
            </a:pPr>
            <a:r>
              <a:rPr lang="fr-FR" altLang="fr-FR" sz="3200"/>
              <a:t>des lunettes de protection ou </a:t>
            </a:r>
          </a:p>
          <a:p>
            <a:pPr lvl="1" algn="just" eaLnBrk="1" hangingPunct="1">
              <a:lnSpc>
                <a:spcPct val="140000"/>
              </a:lnSpc>
            </a:pPr>
            <a:r>
              <a:rPr lang="fr-FR" altLang="fr-FR" sz="3200"/>
              <a:t>un écran facial </a:t>
            </a:r>
          </a:p>
          <a:p>
            <a:pPr lvl="1" algn="just" eaLnBrk="1" hangingPunct="1">
              <a:lnSpc>
                <a:spcPct val="140000"/>
              </a:lnSpc>
            </a:pPr>
            <a:r>
              <a:rPr lang="fr-FR" altLang="fr-FR" sz="3200"/>
              <a:t>pour protéger les muqueuses oculaire, buccale et nasale lorsqu’on risque d’être éclaboussé par du sang, des liquides biologiques, des sécrétions ou des excréments. </a:t>
            </a:r>
          </a:p>
          <a:p>
            <a:pPr lvl="1" eaLnBrk="1" hangingPunct="1">
              <a:buFont typeface="Arial" panose="020B0604020202020204" pitchFamily="34" charset="0"/>
              <a:buNone/>
            </a:pPr>
            <a:endParaRPr lang="fr-FR" altLang="fr-FR" sz="3000" b="1">
              <a:solidFill>
                <a:srgbClr val="002060"/>
              </a:solidFill>
              <a:latin typeface="Verdana" panose="020B0604030504040204" pitchFamily="34" charset="0"/>
            </a:endParaRPr>
          </a:p>
          <a:p>
            <a:pPr eaLnBrk="1" hangingPunct="1">
              <a:spcBef>
                <a:spcPts val="500"/>
              </a:spcBef>
              <a:buFont typeface="Arial" panose="020B0604020202020204" pitchFamily="34" charset="0"/>
              <a:buNone/>
            </a:pPr>
            <a:endParaRPr lang="fr-FR" altLang="fr-FR" sz="3200">
              <a:latin typeface="Helvetica CondensedBlack" charset="0"/>
            </a:endParaRPr>
          </a:p>
          <a:p>
            <a:pPr eaLnBrk="1" hangingPunct="1"/>
            <a:endParaRPr lang="fr-FR" altLang="fr-FR">
              <a:latin typeface="Calibri" panose="020F0502020204030204" pitchFamily="34" charset="0"/>
            </a:endParaRPr>
          </a:p>
        </p:txBody>
      </p:sp>
      <p:sp>
        <p:nvSpPr>
          <p:cNvPr id="110596" name="Espace réservé du numéro de diapositive 3">
            <a:extLst>
              <a:ext uri="{FF2B5EF4-FFF2-40B4-BE49-F238E27FC236}">
                <a16:creationId xmlns:a16="http://schemas.microsoft.com/office/drawing/2014/main" id="{A985562B-5BDD-409E-B073-A67F255E2D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fld id="{E51FD87E-B262-4418-8B3C-0224F4CFA241}" type="slidenum">
              <a:rPr lang="fr-FR" altLang="fr-FR" sz="1400">
                <a:solidFill>
                  <a:srgbClr val="898989"/>
                </a:solidFill>
                <a:latin typeface="Calibri" panose="020F0502020204030204" pitchFamily="34" charset="0"/>
              </a:rPr>
              <a:pPr>
                <a:lnSpc>
                  <a:spcPct val="100000"/>
                </a:lnSpc>
                <a:spcBef>
                  <a:spcPct val="0"/>
                </a:spcBef>
                <a:buFontTx/>
                <a:buNone/>
              </a:pPr>
              <a:t>29</a:t>
            </a:fld>
            <a:endParaRPr lang="fr-FR" altLang="fr-FR" sz="14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319" y="272955"/>
            <a:ext cx="11232108" cy="980280"/>
          </a:xfrm>
        </p:spPr>
        <p:txBody>
          <a:bodyPr>
            <a:normAutofit/>
          </a:bodyPr>
          <a:lstStyle/>
          <a:p>
            <a:pPr algn="ctr"/>
            <a:r>
              <a:rPr lang="fr-FR" b="1" dirty="0">
                <a:solidFill>
                  <a:schemeClr val="accent1"/>
                </a:solidFill>
                <a:latin typeface="Arial" panose="020B0604020202020204" pitchFamily="34" charset="0"/>
                <a:cs typeface="Arial" panose="020B0604020202020204" pitchFamily="34" charset="0"/>
              </a:rPr>
              <a:t>Les infections associées aux soins </a:t>
            </a:r>
            <a:endParaRPr lang="fr-FR" sz="4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491319" y="1485900"/>
            <a:ext cx="11232108" cy="5372100"/>
          </a:xfrm>
          <a:prstGeom prst="rect">
            <a:avLst/>
          </a:prstGeom>
        </p:spPr>
        <p:txBody>
          <a:bodyPr>
            <a:normAutofit fontScale="25000" lnSpcReduction="20000"/>
          </a:bodyPr>
          <a:lstStyle/>
          <a:p>
            <a:pPr marL="0" indent="0">
              <a:lnSpc>
                <a:spcPct val="150000"/>
              </a:lnSpc>
              <a:buNone/>
            </a:pPr>
            <a:r>
              <a:rPr lang="fr-FR" sz="12800" b="1" dirty="0">
                <a:solidFill>
                  <a:srgbClr val="FF0000"/>
                </a:solidFill>
              </a:rPr>
              <a:t>Une </a:t>
            </a:r>
            <a:r>
              <a:rPr lang="fr-FR" sz="9600" b="1" dirty="0">
                <a:solidFill>
                  <a:srgbClr val="FF0000"/>
                </a:solidFill>
              </a:rPr>
              <a:t> </a:t>
            </a:r>
            <a:r>
              <a:rPr lang="fr-FR" sz="12800" b="1" dirty="0">
                <a:solidFill>
                  <a:srgbClr val="FF0000"/>
                </a:solidFill>
              </a:rPr>
              <a:t>infection associée aux soins </a:t>
            </a:r>
            <a:r>
              <a:rPr lang="fr-FR" sz="12800" dirty="0"/>
              <a:t>(IAS) est toute  infection qui </a:t>
            </a:r>
          </a:p>
          <a:p>
            <a:pPr algn="just">
              <a:lnSpc>
                <a:spcPct val="150000"/>
              </a:lnSpc>
              <a:defRPr/>
            </a:pPr>
            <a:r>
              <a:rPr lang="fr-FR" sz="12800" dirty="0"/>
              <a:t>survient au cours ou au décours d’une prise en charge </a:t>
            </a:r>
            <a:r>
              <a:rPr lang="fr-FR" sz="12800" b="1" dirty="0"/>
              <a:t>(diagnostique, thérapeutique, palliative, préventive ou éducative) </a:t>
            </a:r>
            <a:r>
              <a:rPr lang="fr-FR" sz="12800" dirty="0"/>
              <a:t>d’un patient</a:t>
            </a:r>
          </a:p>
          <a:p>
            <a:pPr marL="0" indent="0" algn="just">
              <a:lnSpc>
                <a:spcPct val="150000"/>
              </a:lnSpc>
              <a:buNone/>
              <a:defRPr/>
            </a:pPr>
            <a:r>
              <a:rPr lang="fr-FR" sz="12800" dirty="0"/>
              <a:t>		et</a:t>
            </a:r>
            <a:r>
              <a:rPr lang="fr-FR" sz="12800" dirty="0">
                <a:solidFill>
                  <a:srgbClr val="FF0000"/>
                </a:solidFill>
              </a:rPr>
              <a:t> </a:t>
            </a:r>
          </a:p>
          <a:p>
            <a:pPr algn="just">
              <a:lnSpc>
                <a:spcPct val="150000"/>
              </a:lnSpc>
              <a:defRPr/>
            </a:pPr>
            <a:r>
              <a:rPr lang="fr-FR" sz="12800" dirty="0"/>
              <a:t>n’était ni présente, ni en incubation au début de la prise en charge </a:t>
            </a:r>
          </a:p>
          <a:p>
            <a:pPr marL="0" indent="0">
              <a:lnSpc>
                <a:spcPct val="150000"/>
              </a:lnSpc>
              <a:buNone/>
            </a:pPr>
            <a:endParaRPr lang="fr-FR" sz="3400" dirty="0"/>
          </a:p>
          <a:p>
            <a:pPr marL="0" indent="0">
              <a:lnSpc>
                <a:spcPct val="150000"/>
              </a:lnSpc>
              <a:buNone/>
            </a:pPr>
            <a:endParaRPr lang="fr-FR" sz="2400" dirty="0"/>
          </a:p>
        </p:txBody>
      </p:sp>
    </p:spTree>
    <p:extLst>
      <p:ext uri="{BB962C8B-B14F-4D97-AF65-F5344CB8AC3E}">
        <p14:creationId xmlns:p14="http://schemas.microsoft.com/office/powerpoint/2010/main" val="400762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18B58DE6-75D1-4A06-87D7-DD27918EE7AB}"/>
              </a:ext>
            </a:extLst>
          </p:cNvPr>
          <p:cNvSpPr>
            <a:spLocks noGrp="1" noChangeArrowheads="1"/>
          </p:cNvSpPr>
          <p:nvPr>
            <p:ph type="title"/>
          </p:nvPr>
        </p:nvSpPr>
        <p:spPr>
          <a:xfrm>
            <a:off x="252413" y="0"/>
            <a:ext cx="11796712" cy="668338"/>
          </a:xfrm>
          <a:solidFill>
            <a:schemeClr val="accent1"/>
          </a:solidFill>
        </p:spPr>
        <p:txBody>
          <a:bodyPr rtlCol="0">
            <a:normAutofit fontScale="90000"/>
          </a:bodyPr>
          <a:lstStyle/>
          <a:p>
            <a:pPr algn="ctr" eaLnBrk="1" fontAlgn="auto" hangingPunct="1">
              <a:spcAft>
                <a:spcPts val="0"/>
              </a:spcAft>
              <a:defRPr/>
            </a:pPr>
            <a:br>
              <a:rPr lang="fr-FR" altLang="fr-FR" b="1" dirty="0">
                <a:solidFill>
                  <a:srgbClr val="FFFFFF"/>
                </a:solidFill>
              </a:rPr>
            </a:br>
            <a:r>
              <a:rPr lang="fr-FR" altLang="fr-FR" b="1" dirty="0">
                <a:solidFill>
                  <a:srgbClr val="FFFFFF"/>
                </a:solidFill>
              </a:rPr>
              <a:t>Protection du visage (yeux, nez et bouche) </a:t>
            </a:r>
            <a:br>
              <a:rPr lang="fr-FR" altLang="fr-FR" dirty="0">
                <a:solidFill>
                  <a:srgbClr val="FFFFFF"/>
                </a:solidFill>
              </a:rPr>
            </a:br>
            <a:endParaRPr lang="fr-FR" altLang="fr-FR" b="1" dirty="0">
              <a:solidFill>
                <a:srgbClr val="FFFFFF"/>
              </a:solidFill>
            </a:endParaRPr>
          </a:p>
        </p:txBody>
      </p:sp>
      <p:sp>
        <p:nvSpPr>
          <p:cNvPr id="112643" name="Rectangle 3">
            <a:extLst>
              <a:ext uri="{FF2B5EF4-FFF2-40B4-BE49-F238E27FC236}">
                <a16:creationId xmlns:a16="http://schemas.microsoft.com/office/drawing/2014/main" id="{29A24E3E-746C-4847-8E7D-E9C10FF96B6D}"/>
              </a:ext>
            </a:extLst>
          </p:cNvPr>
          <p:cNvSpPr>
            <a:spLocks noGrp="1" noChangeArrowheads="1"/>
          </p:cNvSpPr>
          <p:nvPr>
            <p:ph idx="1"/>
          </p:nvPr>
        </p:nvSpPr>
        <p:spPr>
          <a:xfrm>
            <a:off x="217488" y="835025"/>
            <a:ext cx="11974512" cy="5473700"/>
          </a:xfrm>
        </p:spPr>
        <p:txBody>
          <a:bodyPr/>
          <a:lstStyle/>
          <a:p>
            <a:pPr eaLnBrk="1" hangingPunct="1">
              <a:buFontTx/>
              <a:buNone/>
            </a:pPr>
            <a:endParaRPr lang="fr-FR" altLang="fr-FR" dirty="0">
              <a:latin typeface="Verdana" panose="020B0604030504040204" pitchFamily="34" charset="0"/>
            </a:endParaRPr>
          </a:p>
          <a:p>
            <a:pPr eaLnBrk="1" hangingPunct="1"/>
            <a:r>
              <a:rPr lang="fr-FR" altLang="fr-FR" sz="3600" dirty="0"/>
              <a:t>Ajuster le masque au visage (liens, barrette nasale)</a:t>
            </a:r>
          </a:p>
          <a:p>
            <a:pPr eaLnBrk="1" hangingPunct="1">
              <a:lnSpc>
                <a:spcPct val="120000"/>
              </a:lnSpc>
            </a:pPr>
            <a:r>
              <a:rPr lang="fr-FR" altLang="fr-FR" sz="3600" dirty="0"/>
              <a:t>Une fois en place ne pas manipuler le masque</a:t>
            </a:r>
            <a:endParaRPr lang="en-US" altLang="fr-FR" sz="3600" dirty="0"/>
          </a:p>
          <a:p>
            <a:pPr eaLnBrk="1" hangingPunct="1">
              <a:lnSpc>
                <a:spcPct val="110000"/>
              </a:lnSpc>
            </a:pPr>
            <a:r>
              <a:rPr lang="fr-FR" altLang="fr-FR" sz="3600" dirty="0"/>
              <a:t>Durée</a:t>
            </a:r>
            <a:r>
              <a:rPr lang="en-US" altLang="fr-FR" sz="3600" dirty="0"/>
              <a:t> de </a:t>
            </a:r>
            <a:r>
              <a:rPr lang="fr-FR" altLang="fr-FR" sz="3600" dirty="0"/>
              <a:t>l</a:t>
            </a:r>
            <a:r>
              <a:rPr lang="ja-JP" altLang="fr-FR" sz="3600" dirty="0">
                <a:ea typeface="MS PGothic" panose="020B0600070205080204" pitchFamily="34" charset="-128"/>
              </a:rPr>
              <a:t>’</a:t>
            </a:r>
            <a:r>
              <a:rPr lang="fr-FR" altLang="ja-JP" sz="3600" dirty="0">
                <a:ea typeface="MS PGothic" panose="020B0600070205080204" pitchFamily="34" charset="-128"/>
              </a:rPr>
              <a:t>efficacité</a:t>
            </a:r>
            <a:r>
              <a:rPr lang="en-US" altLang="ja-JP" sz="3600" dirty="0">
                <a:ea typeface="MS PGothic" panose="020B0600070205080204" pitchFamily="34" charset="-128"/>
              </a:rPr>
              <a:t> : 3 </a:t>
            </a:r>
            <a:r>
              <a:rPr lang="fr-FR" altLang="ja-JP" sz="3600" dirty="0">
                <a:ea typeface="MS PGothic" panose="020B0600070205080204" pitchFamily="34" charset="-128"/>
              </a:rPr>
              <a:t>heures</a:t>
            </a:r>
            <a:r>
              <a:rPr lang="en-US" altLang="ja-JP" sz="3600" dirty="0">
                <a:ea typeface="MS PGothic" panose="020B0600070205080204" pitchFamily="34" charset="-128"/>
              </a:rPr>
              <a:t> (</a:t>
            </a:r>
            <a:r>
              <a:rPr lang="en-US" altLang="ja-JP" sz="3600" dirty="0" err="1">
                <a:ea typeface="MS PGothic" panose="020B0600070205080204" pitchFamily="34" charset="-128"/>
              </a:rPr>
              <a:t>sauf</a:t>
            </a:r>
            <a:r>
              <a:rPr lang="en-US" altLang="ja-JP" sz="3600" dirty="0">
                <a:ea typeface="MS PGothic" panose="020B0600070205080204" pitchFamily="34" charset="-128"/>
              </a:rPr>
              <a:t> </a:t>
            </a:r>
            <a:r>
              <a:rPr lang="en-US" altLang="ja-JP" sz="3600" dirty="0" err="1">
                <a:ea typeface="MS PGothic" panose="020B0600070205080204" pitchFamily="34" charset="-128"/>
              </a:rPr>
              <a:t>si</a:t>
            </a:r>
            <a:r>
              <a:rPr lang="en-US" altLang="ja-JP" sz="3600" dirty="0">
                <a:ea typeface="MS PGothic" panose="020B0600070205080204" pitchFamily="34" charset="-128"/>
              </a:rPr>
              <a:t> </a:t>
            </a:r>
            <a:r>
              <a:rPr lang="en-US" altLang="ja-JP" sz="3600" dirty="0" err="1">
                <a:ea typeface="MS PGothic" panose="020B0600070205080204" pitchFamily="34" charset="-128"/>
              </a:rPr>
              <a:t>mouillé</a:t>
            </a:r>
            <a:r>
              <a:rPr lang="en-US" altLang="ja-JP" sz="3600" dirty="0">
                <a:ea typeface="MS PGothic" panose="020B0600070205080204" pitchFamily="34" charset="-128"/>
              </a:rPr>
              <a:t>).</a:t>
            </a:r>
            <a:endParaRPr lang="fr-FR" altLang="ja-JP" sz="3600" b="1" dirty="0">
              <a:solidFill>
                <a:srgbClr val="FF0000"/>
              </a:solidFill>
              <a:ea typeface="MS PGothic" panose="020B0600070205080204" pitchFamily="34" charset="-128"/>
            </a:endParaRPr>
          </a:p>
          <a:p>
            <a:pPr eaLnBrk="1" hangingPunct="1">
              <a:lnSpc>
                <a:spcPct val="110000"/>
              </a:lnSpc>
              <a:buFont typeface="Arial" panose="020B0604020202020204" pitchFamily="34" charset="0"/>
              <a:buNone/>
            </a:pPr>
            <a:endParaRPr lang="fr-FR" altLang="fr-FR" sz="3600" b="1" dirty="0">
              <a:solidFill>
                <a:srgbClr val="002060"/>
              </a:solidFill>
            </a:endParaRPr>
          </a:p>
          <a:p>
            <a:pPr eaLnBrk="1" hangingPunct="1">
              <a:lnSpc>
                <a:spcPct val="110000"/>
              </a:lnSpc>
              <a:buFont typeface="Arial" panose="020B0604020202020204" pitchFamily="34" charset="0"/>
              <a:buNone/>
            </a:pPr>
            <a:r>
              <a:rPr lang="fr-FR" altLang="fr-FR" sz="3600" b="1" dirty="0">
                <a:solidFill>
                  <a:srgbClr val="002060"/>
                </a:solidFill>
              </a:rPr>
              <a:t>Remarque </a:t>
            </a:r>
            <a:r>
              <a:rPr lang="fr-FR" altLang="fr-FR" sz="3600" dirty="0"/>
              <a:t>:  le masque ne protège pas contre l’inhalation de gaz ou de vapeurs.</a:t>
            </a:r>
            <a:endParaRPr lang="en-US" altLang="fr-FR"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1">
            <a:extLst>
              <a:ext uri="{FF2B5EF4-FFF2-40B4-BE49-F238E27FC236}">
                <a16:creationId xmlns:a16="http://schemas.microsoft.com/office/drawing/2014/main" id="{BCECE48D-DAC3-4C87-A2B4-A70621CC730D}"/>
              </a:ext>
            </a:extLst>
          </p:cNvPr>
          <p:cNvSpPr>
            <a:spLocks noGrp="1"/>
          </p:cNvSpPr>
          <p:nvPr>
            <p:ph type="title"/>
          </p:nvPr>
        </p:nvSpPr>
        <p:spPr>
          <a:xfrm>
            <a:off x="544513" y="0"/>
            <a:ext cx="11647487" cy="692150"/>
          </a:xfrm>
        </p:spPr>
        <p:txBody>
          <a:bodyPr>
            <a:normAutofit fontScale="90000"/>
          </a:bodyPr>
          <a:lstStyle/>
          <a:p>
            <a:pPr eaLnBrk="1" hangingPunct="1">
              <a:lnSpc>
                <a:spcPct val="150000"/>
              </a:lnSpc>
            </a:pPr>
            <a:r>
              <a:rPr lang="fr-FR" altLang="fr-FR" sz="4000" b="1" dirty="0"/>
              <a:t>Tenues de travail et blouses</a:t>
            </a:r>
          </a:p>
        </p:txBody>
      </p:sp>
      <p:sp>
        <p:nvSpPr>
          <p:cNvPr id="114691" name="Espace réservé du contenu 2">
            <a:extLst>
              <a:ext uri="{FF2B5EF4-FFF2-40B4-BE49-F238E27FC236}">
                <a16:creationId xmlns:a16="http://schemas.microsoft.com/office/drawing/2014/main" id="{4EC3F582-9FCB-47E4-B737-BF1DE68FA385}"/>
              </a:ext>
            </a:extLst>
          </p:cNvPr>
          <p:cNvSpPr>
            <a:spLocks noGrp="1"/>
          </p:cNvSpPr>
          <p:nvPr>
            <p:ph idx="1"/>
          </p:nvPr>
        </p:nvSpPr>
        <p:spPr>
          <a:xfrm>
            <a:off x="339725" y="725488"/>
            <a:ext cx="11495088" cy="6132512"/>
          </a:xfrm>
        </p:spPr>
        <p:txBody>
          <a:bodyPr/>
          <a:lstStyle/>
          <a:p>
            <a:pPr eaLnBrk="1" hangingPunct="1">
              <a:lnSpc>
                <a:spcPct val="150000"/>
              </a:lnSpc>
              <a:spcBef>
                <a:spcPts val="500"/>
              </a:spcBef>
            </a:pPr>
            <a:r>
              <a:rPr lang="fr-FR" altLang="fr-FR" sz="3200" dirty="0"/>
              <a:t>Porter une blouse (tout type) pour protéger la peau ou éviter de souiller les vêtements en effectuant des activités au cours desquelles on risque d’être éclaboussé par du sang, des liquides biologiques, des sécrétions ou des excréments.</a:t>
            </a:r>
          </a:p>
          <a:p>
            <a:pPr algn="just" eaLnBrk="1" hangingPunct="1">
              <a:lnSpc>
                <a:spcPct val="150000"/>
              </a:lnSpc>
              <a:spcAft>
                <a:spcPts val="200"/>
              </a:spcAft>
            </a:pPr>
            <a:r>
              <a:rPr lang="fr-FR" altLang="fr-FR" sz="3200" dirty="0"/>
              <a:t>Enlever la blouse souillée dès que possible et se laver les mains. </a:t>
            </a:r>
            <a:r>
              <a:rPr lang="fr-FR" altLang="fr-FR" sz="3200" b="1" dirty="0"/>
              <a:t>Éviter qu’elle ne devienne un support de transmission des micro-organismes.</a:t>
            </a:r>
          </a:p>
          <a:p>
            <a:pPr eaLnBrk="1" hangingPunct="1">
              <a:lnSpc>
                <a:spcPct val="80000"/>
              </a:lnSpc>
              <a:buFont typeface="Arial" panose="020B0604020202020204" pitchFamily="34" charset="0"/>
              <a:buNone/>
            </a:pPr>
            <a:r>
              <a:rPr lang="fr-FR" altLang="fr-FR" sz="3200" dirty="0">
                <a:sym typeface="Wingdings 3" panose="05040102010807070707" pitchFamily="18" charset="2"/>
              </a:rPr>
              <a:t>		</a:t>
            </a:r>
            <a:endParaRPr lang="fr-FR" altLang="fr-FR" sz="3200" b="1" i="1" dirty="0"/>
          </a:p>
          <a:p>
            <a:pPr eaLnBrk="1" hangingPunct="1">
              <a:lnSpc>
                <a:spcPct val="80000"/>
              </a:lnSpc>
              <a:spcAft>
                <a:spcPts val="200"/>
              </a:spcAft>
              <a:buFont typeface="Wingdings" panose="05000000000000000000" pitchFamily="2" charset="2"/>
              <a:buChar char="q"/>
            </a:pPr>
            <a:endParaRPr lang="fr-FR" altLang="fr-FR" sz="3300" dirty="0">
              <a:latin typeface="Calibri" panose="020F0502020204030204" pitchFamily="34" charset="0"/>
            </a:endParaRPr>
          </a:p>
          <a:p>
            <a:pPr eaLnBrk="1" hangingPunct="1">
              <a:lnSpc>
                <a:spcPct val="80000"/>
              </a:lnSpc>
            </a:pPr>
            <a:endParaRPr lang="fr-FR" altLang="fr-FR" sz="3300"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re 1">
            <a:extLst>
              <a:ext uri="{FF2B5EF4-FFF2-40B4-BE49-F238E27FC236}">
                <a16:creationId xmlns:a16="http://schemas.microsoft.com/office/drawing/2014/main" id="{412A49EC-7E30-4483-BCB7-AE85E81BA5CF}"/>
              </a:ext>
            </a:extLst>
          </p:cNvPr>
          <p:cNvSpPr>
            <a:spLocks noGrp="1"/>
          </p:cNvSpPr>
          <p:nvPr>
            <p:ph type="title"/>
          </p:nvPr>
        </p:nvSpPr>
        <p:spPr>
          <a:xfrm>
            <a:off x="576263" y="19050"/>
            <a:ext cx="11206162" cy="714375"/>
          </a:xfrm>
        </p:spPr>
        <p:txBody>
          <a:bodyPr/>
          <a:lstStyle/>
          <a:p>
            <a:pPr algn="ctr" eaLnBrk="1" hangingPunct="1"/>
            <a:r>
              <a:rPr lang="fr-FR" altLang="fr-FR" sz="4000" b="1"/>
              <a:t>EPI pour précautions standard (résumé)</a:t>
            </a:r>
          </a:p>
        </p:txBody>
      </p:sp>
      <p:sp>
        <p:nvSpPr>
          <p:cNvPr id="117763" name="Espace réservé du contenu 2">
            <a:extLst>
              <a:ext uri="{FF2B5EF4-FFF2-40B4-BE49-F238E27FC236}">
                <a16:creationId xmlns:a16="http://schemas.microsoft.com/office/drawing/2014/main" id="{1992EA57-B7F9-480A-8944-100539E16014}"/>
              </a:ext>
            </a:extLst>
          </p:cNvPr>
          <p:cNvSpPr>
            <a:spLocks noGrp="1"/>
          </p:cNvSpPr>
          <p:nvPr>
            <p:ph idx="1"/>
          </p:nvPr>
        </p:nvSpPr>
        <p:spPr>
          <a:xfrm>
            <a:off x="274638" y="733425"/>
            <a:ext cx="11757025" cy="5826125"/>
          </a:xfrm>
        </p:spPr>
        <p:txBody>
          <a:bodyPr/>
          <a:lstStyle/>
          <a:p>
            <a:pPr marL="0" indent="0" algn="ctr" defTabSz="630238" eaLnBrk="1" hangingPunct="1">
              <a:spcBef>
                <a:spcPts val="1225"/>
              </a:spcBef>
              <a:buFont typeface="Arial" panose="020B0604020202020204" pitchFamily="34" charset="0"/>
              <a:buNone/>
            </a:pPr>
            <a:endParaRPr lang="fr-FR" altLang="fr-FR" b="1">
              <a:solidFill>
                <a:srgbClr val="000000"/>
              </a:solidFill>
              <a:cs typeface="Arial" panose="020B0604020202020204" pitchFamily="34" charset="0"/>
            </a:endParaRPr>
          </a:p>
          <a:p>
            <a:pPr marL="0" indent="0" algn="ctr" defTabSz="630238" eaLnBrk="1" hangingPunct="1">
              <a:spcBef>
                <a:spcPts val="1225"/>
              </a:spcBef>
            </a:pPr>
            <a:r>
              <a:rPr lang="fr-FR" altLang="fr-FR" sz="3200" b="1">
                <a:solidFill>
                  <a:srgbClr val="000000"/>
                </a:solidFill>
                <a:cs typeface="Arial" panose="020B0604020202020204" pitchFamily="34" charset="0"/>
              </a:rPr>
              <a:t>Selon l’évaluation des risques</a:t>
            </a:r>
          </a:p>
          <a:p>
            <a:pPr marL="0" indent="0" algn="just" defTabSz="630238" eaLnBrk="1" hangingPunct="1">
              <a:spcBef>
                <a:spcPts val="2013"/>
              </a:spcBef>
              <a:buFont typeface="Arial" panose="020B0604020202020204" pitchFamily="34" charset="0"/>
              <a:buNone/>
            </a:pPr>
            <a:r>
              <a:rPr lang="fr-FR" altLang="fr-FR">
                <a:solidFill>
                  <a:srgbClr val="000000"/>
                </a:solidFill>
                <a:cs typeface="Arial" panose="020B0604020202020204" pitchFamily="34" charset="0"/>
              </a:rPr>
              <a:t>En cas de </a:t>
            </a:r>
            <a:r>
              <a:rPr lang="fr-FR" altLang="fr-FR" b="1">
                <a:solidFill>
                  <a:srgbClr val="FF0000"/>
                </a:solidFill>
                <a:cs typeface="Arial" panose="020B0604020202020204" pitchFamily="34" charset="0"/>
              </a:rPr>
              <a:t>risque de contact direct </a:t>
            </a:r>
            <a:r>
              <a:rPr lang="fr-FR" altLang="fr-FR">
                <a:solidFill>
                  <a:srgbClr val="000000"/>
                </a:solidFill>
                <a:cs typeface="Arial" panose="020B0604020202020204" pitchFamily="34" charset="0"/>
              </a:rPr>
              <a:t>avec du sang, des liquides biologiques, secrétions, excrétions, muqueuses, peau lésée (non intacte).</a:t>
            </a:r>
          </a:p>
          <a:p>
            <a:pPr marL="0" lvl="1" indent="522288" algn="ctr" defTabSz="630238" eaLnBrk="1" hangingPunct="1">
              <a:spcBef>
                <a:spcPts val="613"/>
              </a:spcBef>
              <a:buFont typeface="Arial" panose="020B0604020202020204" pitchFamily="34" charset="0"/>
              <a:buNone/>
            </a:pPr>
            <a:r>
              <a:rPr lang="fr-FR" altLang="fr-FR" sz="2800">
                <a:solidFill>
                  <a:srgbClr val="000000"/>
                </a:solidFill>
              </a:rPr>
              <a:t>Gants + blouse</a:t>
            </a: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lvl="1" indent="522288" algn="ctr" defTabSz="630238" eaLnBrk="1" hangingPunct="1">
              <a:spcBef>
                <a:spcPts val="613"/>
              </a:spcBef>
              <a:buFont typeface="Arial" panose="020B0604020202020204" pitchFamily="34" charset="0"/>
              <a:buNone/>
            </a:pPr>
            <a:endParaRPr lang="fr-FR" altLang="fr-FR">
              <a:solidFill>
                <a:srgbClr val="000000"/>
              </a:solidFill>
            </a:endParaRPr>
          </a:p>
          <a:p>
            <a:pPr marL="0" indent="0" algn="ctr" defTabSz="630238" eaLnBrk="1" hangingPunct="1">
              <a:spcBef>
                <a:spcPts val="1225"/>
              </a:spcBef>
              <a:buFont typeface="Arial" panose="020B0604020202020204" pitchFamily="34" charset="0"/>
              <a:buNone/>
            </a:pPr>
            <a:endParaRPr lang="fr-FR" altLang="fr-FR" b="1">
              <a:solidFill>
                <a:srgbClr val="000000"/>
              </a:solidFill>
              <a:cs typeface="Arial" panose="020B0604020202020204" pitchFamily="34" charset="0"/>
            </a:endParaRPr>
          </a:p>
        </p:txBody>
      </p:sp>
      <p:sp>
        <p:nvSpPr>
          <p:cNvPr id="11" name="Shape 115">
            <a:extLst>
              <a:ext uri="{FF2B5EF4-FFF2-40B4-BE49-F238E27FC236}">
                <a16:creationId xmlns:a16="http://schemas.microsoft.com/office/drawing/2014/main" id="{9040C3D0-7F7B-469E-A414-8EF09D40D378}"/>
              </a:ext>
            </a:extLst>
          </p:cNvPr>
          <p:cNvSpPr/>
          <p:nvPr/>
        </p:nvSpPr>
        <p:spPr>
          <a:xfrm>
            <a:off x="5284788" y="2316163"/>
            <a:ext cx="0" cy="430212"/>
          </a:xfrm>
          <a:prstGeom prst="rect">
            <a:avLst/>
          </a:prstGeom>
          <a:ln w="12700">
            <a:miter lim="400000"/>
          </a:ln>
        </p:spPr>
        <p:txBody>
          <a:bodyPr wrap="none" lIns="0" tIns="0" rIns="0" bIns="0">
            <a:spAutoFit/>
          </a:bodyPr>
          <a:lstStyle>
            <a:lvl1pPr defTabSz="1042987">
              <a:defRPr sz="4100">
                <a:latin typeface="Arial Narrow Bold"/>
                <a:ea typeface="Arial Narrow Bold"/>
                <a:cs typeface="Arial Narrow Bold"/>
                <a:sym typeface="Arial Narrow Bold"/>
              </a:defRPr>
            </a:lvl1pPr>
          </a:lstStyle>
          <a:p>
            <a:pPr eaLnBrk="1" fontAlgn="auto" hangingPunct="1">
              <a:spcBef>
                <a:spcPts val="0"/>
              </a:spcBef>
              <a:spcAft>
                <a:spcPts val="0"/>
              </a:spcAft>
              <a:defRPr sz="1800"/>
            </a:pPr>
            <a:endParaRPr sz="2800" b="1" kern="0" dirty="0">
              <a:solidFill>
                <a:sysClr val="windowText" lastClr="000000"/>
              </a:solidFill>
            </a:endParaRPr>
          </a:p>
        </p:txBody>
      </p:sp>
      <p:pic>
        <p:nvPicPr>
          <p:cNvPr id="117765" name="image12.jpeg" descr="Gloves">
            <a:extLst>
              <a:ext uri="{FF2B5EF4-FFF2-40B4-BE49-F238E27FC236}">
                <a16:creationId xmlns:a16="http://schemas.microsoft.com/office/drawing/2014/main" id="{A8819279-F410-483B-8567-0148D566C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3632200"/>
            <a:ext cx="3116263" cy="19716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17766" name="image17.jpeg" descr="Surgical gowns ">
            <a:extLst>
              <a:ext uri="{FF2B5EF4-FFF2-40B4-BE49-F238E27FC236}">
                <a16:creationId xmlns:a16="http://schemas.microsoft.com/office/drawing/2014/main" id="{E51318B8-C973-427B-8FAB-903731BD1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863" y="3632200"/>
            <a:ext cx="1795462" cy="21431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1">
            <a:extLst>
              <a:ext uri="{FF2B5EF4-FFF2-40B4-BE49-F238E27FC236}">
                <a16:creationId xmlns:a16="http://schemas.microsoft.com/office/drawing/2014/main" id="{5E6656D0-2EB3-4558-AA73-E9AC286FB4B2}"/>
              </a:ext>
            </a:extLst>
          </p:cNvPr>
          <p:cNvSpPr>
            <a:spLocks noGrp="1"/>
          </p:cNvSpPr>
          <p:nvPr>
            <p:ph type="title"/>
          </p:nvPr>
        </p:nvSpPr>
        <p:spPr>
          <a:xfrm>
            <a:off x="196850" y="19050"/>
            <a:ext cx="11730038" cy="727075"/>
          </a:xfrm>
        </p:spPr>
        <p:txBody>
          <a:bodyPr/>
          <a:lstStyle/>
          <a:p>
            <a:pPr algn="ctr" eaLnBrk="1" hangingPunct="1"/>
            <a:r>
              <a:rPr lang="fr-FR" altLang="fr-FR" b="1" dirty="0"/>
              <a:t>EPI pour précautions standard (résumé)</a:t>
            </a:r>
          </a:p>
        </p:txBody>
      </p:sp>
      <p:sp>
        <p:nvSpPr>
          <p:cNvPr id="119811" name="Espace réservé du contenu 2">
            <a:extLst>
              <a:ext uri="{FF2B5EF4-FFF2-40B4-BE49-F238E27FC236}">
                <a16:creationId xmlns:a16="http://schemas.microsoft.com/office/drawing/2014/main" id="{6B67FF90-D2A7-4753-B424-9A09CCE8C494}"/>
              </a:ext>
            </a:extLst>
          </p:cNvPr>
          <p:cNvSpPr>
            <a:spLocks noGrp="1"/>
          </p:cNvSpPr>
          <p:nvPr>
            <p:ph idx="1"/>
          </p:nvPr>
        </p:nvSpPr>
        <p:spPr>
          <a:xfrm>
            <a:off x="261938" y="793750"/>
            <a:ext cx="11677650" cy="6111875"/>
          </a:xfrm>
        </p:spPr>
        <p:txBody>
          <a:bodyPr/>
          <a:lstStyle/>
          <a:p>
            <a:pPr algn="ctr" defTabSz="630238" eaLnBrk="1" hangingPunct="1">
              <a:spcBef>
                <a:spcPts val="1225"/>
              </a:spcBef>
            </a:pPr>
            <a:r>
              <a:rPr lang="fr-FR" altLang="fr-FR" b="1">
                <a:solidFill>
                  <a:srgbClr val="000000"/>
                </a:solidFill>
                <a:cs typeface="Arial" panose="020B0604020202020204" pitchFamily="34" charset="0"/>
              </a:rPr>
              <a:t>Selon l’évaluation des risques</a:t>
            </a:r>
          </a:p>
          <a:p>
            <a:pPr defTabSz="630238" eaLnBrk="1" hangingPunct="1">
              <a:spcBef>
                <a:spcPts val="1225"/>
              </a:spcBef>
              <a:buFont typeface="Arial" panose="020B0604020202020204" pitchFamily="34" charset="0"/>
              <a:buNone/>
            </a:pPr>
            <a:r>
              <a:rPr lang="fr-FR" altLang="fr-FR">
                <a:solidFill>
                  <a:srgbClr val="000000"/>
                </a:solidFill>
                <a:cs typeface="Arial" panose="020B0604020202020204" pitchFamily="34" charset="0"/>
              </a:rPr>
              <a:t>En cas de </a:t>
            </a:r>
            <a:r>
              <a:rPr lang="fr-FR" altLang="fr-FR" b="1">
                <a:solidFill>
                  <a:srgbClr val="FF0000"/>
                </a:solidFill>
                <a:cs typeface="Arial" panose="020B0604020202020204" pitchFamily="34" charset="0"/>
              </a:rPr>
              <a:t>risque de projections </a:t>
            </a:r>
            <a:r>
              <a:rPr lang="fr-FR" altLang="fr-FR">
                <a:solidFill>
                  <a:srgbClr val="000000"/>
                </a:solidFill>
                <a:cs typeface="Arial" panose="020B0604020202020204" pitchFamily="34" charset="0"/>
              </a:rPr>
              <a:t>sur le corps et le visage :</a:t>
            </a:r>
          </a:p>
          <a:p>
            <a:pPr defTabSz="630238" eaLnBrk="1" hangingPunct="1">
              <a:buFont typeface="Arial" panose="020B0604020202020204" pitchFamily="34" charset="0"/>
              <a:buNone/>
            </a:pPr>
            <a:endParaRPr lang="fr-FR" altLang="fr-FR"/>
          </a:p>
        </p:txBody>
      </p:sp>
      <p:pic>
        <p:nvPicPr>
          <p:cNvPr id="119812" name="image12.jpeg" descr="Gloves">
            <a:extLst>
              <a:ext uri="{FF2B5EF4-FFF2-40B4-BE49-F238E27FC236}">
                <a16:creationId xmlns:a16="http://schemas.microsoft.com/office/drawing/2014/main" id="{2283028D-C1C3-4345-B2AA-4E245604C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854325"/>
            <a:ext cx="1795463" cy="12176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 name="Shape 123">
            <a:extLst>
              <a:ext uri="{FF2B5EF4-FFF2-40B4-BE49-F238E27FC236}">
                <a16:creationId xmlns:a16="http://schemas.microsoft.com/office/drawing/2014/main" id="{022CE244-9B66-4390-9ACD-2C0F3803BD77}"/>
              </a:ext>
            </a:extLst>
          </p:cNvPr>
          <p:cNvSpPr/>
          <p:nvPr/>
        </p:nvSpPr>
        <p:spPr>
          <a:xfrm>
            <a:off x="2333625" y="2338388"/>
            <a:ext cx="2609850" cy="449262"/>
          </a:xfrm>
          <a:prstGeom prst="rect">
            <a:avLst/>
          </a:prstGeom>
          <a:ln w="12700">
            <a:miter lim="400000"/>
          </a:ln>
        </p:spPr>
        <p:txBody>
          <a:bodyPr lIns="40082" tIns="40083" rIns="40082" bIns="40083">
            <a:spAutoFit/>
          </a:bodyPr>
          <a:lstStyle>
            <a:lvl1pPr algn="r">
              <a:defRPr sz="2800">
                <a:solidFill>
                  <a:srgbClr val="000066"/>
                </a:solidFill>
              </a:defRPr>
            </a:lvl1pPr>
          </a:lstStyle>
          <a:p>
            <a:pPr algn="l" defTabSz="457200" eaLnBrk="1" fontAlgn="auto" hangingPunct="1">
              <a:spcBef>
                <a:spcPts val="0"/>
              </a:spcBef>
              <a:spcAft>
                <a:spcPts val="0"/>
              </a:spcAft>
              <a:defRPr sz="1800">
                <a:solidFill>
                  <a:srgbClr val="000000"/>
                </a:solidFill>
              </a:defRPr>
            </a:pPr>
            <a:r>
              <a:rPr sz="2400" kern="0" dirty="0">
                <a:solidFill>
                  <a:srgbClr val="000000"/>
                </a:solidFill>
                <a:latin typeface="+mn-lt"/>
                <a:ea typeface="+mn-ea"/>
                <a:cs typeface="Arial Bold"/>
                <a:sym typeface="Arial Bold"/>
              </a:rPr>
              <a:t>Gants </a:t>
            </a:r>
            <a:r>
              <a:rPr lang="fr-FR" sz="2400" kern="0" dirty="0">
                <a:solidFill>
                  <a:srgbClr val="000000"/>
                </a:solidFill>
                <a:latin typeface="+mn-lt"/>
                <a:ea typeface="+mn-ea"/>
                <a:cs typeface="Arial Bold"/>
                <a:sym typeface="Arial Bold"/>
              </a:rPr>
              <a:t>+</a:t>
            </a:r>
            <a:r>
              <a:rPr sz="2400" kern="0" dirty="0">
                <a:solidFill>
                  <a:srgbClr val="000000"/>
                </a:solidFill>
                <a:latin typeface="+mn-lt"/>
                <a:ea typeface="+mn-ea"/>
                <a:cs typeface="Arial Bold"/>
                <a:sym typeface="Arial Bold"/>
              </a:rPr>
              <a:t> blouse</a:t>
            </a:r>
          </a:p>
        </p:txBody>
      </p:sp>
      <p:pic>
        <p:nvPicPr>
          <p:cNvPr id="119814" name="image17.jpeg" descr="Surgical gowns ">
            <a:extLst>
              <a:ext uri="{FF2B5EF4-FFF2-40B4-BE49-F238E27FC236}">
                <a16:creationId xmlns:a16="http://schemas.microsoft.com/office/drawing/2014/main" id="{3F621072-D224-4537-94BE-525DCF4C1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4056063"/>
            <a:ext cx="1795463" cy="1968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19815" name="Shape 122">
            <a:extLst>
              <a:ext uri="{FF2B5EF4-FFF2-40B4-BE49-F238E27FC236}">
                <a16:creationId xmlns:a16="http://schemas.microsoft.com/office/drawing/2014/main" id="{C913C3F7-A6BE-4442-84BD-B6E7D30BE261}"/>
              </a:ext>
            </a:extLst>
          </p:cNvPr>
          <p:cNvSpPr>
            <a:spLocks noChangeArrowheads="1"/>
          </p:cNvSpPr>
          <p:nvPr/>
        </p:nvSpPr>
        <p:spPr bwMode="auto">
          <a:xfrm>
            <a:off x="5043488" y="2147888"/>
            <a:ext cx="6096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82" tIns="40083" rIns="40082" bIns="40083">
            <a:spAutoFit/>
          </a:bodyPr>
          <a:lstStyle>
            <a:lvl1pPr marL="342900" indent="-342900" defTabSz="457200">
              <a:lnSpc>
                <a:spcPct val="90000"/>
              </a:lnSpc>
              <a:spcBef>
                <a:spcPts val="1000"/>
              </a:spcBef>
              <a:buFont typeface="Arial" panose="020B0604020202020204" pitchFamily="34" charset="0"/>
              <a:buChar char="•"/>
              <a:tabLst>
                <a:tab pos="6045200" algn="r"/>
              </a:tabLst>
              <a:defRPr sz="2800">
                <a:solidFill>
                  <a:schemeClr val="tx1"/>
                </a:solidFill>
                <a:latin typeface="Arial" panose="020B0604020202020204" pitchFamily="34" charset="0"/>
              </a:defRPr>
            </a:lvl1pPr>
            <a:lvl2pPr indent="147638" defTabSz="457200">
              <a:lnSpc>
                <a:spcPct val="90000"/>
              </a:lnSpc>
              <a:spcBef>
                <a:spcPts val="500"/>
              </a:spcBef>
              <a:buFont typeface="Arial" panose="020B0604020202020204" pitchFamily="34" charset="0"/>
              <a:buChar char="•"/>
              <a:tabLst>
                <a:tab pos="6045200" algn="r"/>
              </a:tabLst>
              <a:defRPr sz="2400">
                <a:solidFill>
                  <a:schemeClr val="tx1"/>
                </a:solidFill>
                <a:latin typeface="Arial" panose="020B0604020202020204" pitchFamily="34" charset="0"/>
              </a:defRPr>
            </a:lvl2pPr>
            <a:lvl3pPr marL="266700" indent="-114300" defTabSz="457200">
              <a:lnSpc>
                <a:spcPct val="90000"/>
              </a:lnSpc>
              <a:spcBef>
                <a:spcPts val="500"/>
              </a:spcBef>
              <a:buFont typeface="Arial" panose="020B0604020202020204" pitchFamily="34" charset="0"/>
              <a:buChar char="•"/>
              <a:tabLst>
                <a:tab pos="6045200" algn="r"/>
              </a:tabLst>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tabLst>
                <a:tab pos="6045200" algn="r"/>
              </a:tabLst>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tabLst>
                <a:tab pos="6045200" algn="r"/>
              </a:tabLst>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6045200" algn="r"/>
              </a:tabLst>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6045200" algn="r"/>
              </a:tabLst>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6045200" algn="r"/>
              </a:tabLst>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6045200" algn="r"/>
              </a:tabLst>
              <a:defRPr>
                <a:solidFill>
                  <a:schemeClr val="tx1"/>
                </a:solidFill>
                <a:latin typeface="Arial" panose="020B0604020202020204" pitchFamily="34" charset="0"/>
              </a:defRPr>
            </a:lvl9pPr>
          </a:lstStyle>
          <a:p>
            <a:pPr marL="0" lvl="1" eaLnBrk="1" hangingPunct="1">
              <a:lnSpc>
                <a:spcPct val="100000"/>
              </a:lnSpc>
              <a:spcBef>
                <a:spcPct val="0"/>
              </a:spcBef>
              <a:buFont typeface="Arial" panose="020B0604020202020204" pitchFamily="34" charset="0"/>
              <a:buNone/>
            </a:pPr>
            <a:r>
              <a:rPr lang="fr-FR" altLang="fr-FR" sz="1800">
                <a:solidFill>
                  <a:srgbClr val="292934"/>
                </a:solidFill>
                <a:latin typeface="Century Gothic" panose="020B0502020202020204" pitchFamily="34" charset="0"/>
                <a:sym typeface="Arial Bold" pitchFamily="19" charset="0"/>
              </a:rPr>
              <a:t>Protection faciale</a:t>
            </a:r>
          </a:p>
          <a:p>
            <a:pPr lvl="2" eaLnBrk="1" hangingPunct="1">
              <a:lnSpc>
                <a:spcPct val="100000"/>
              </a:lnSpc>
              <a:spcBef>
                <a:spcPct val="0"/>
              </a:spcBef>
            </a:pPr>
            <a:r>
              <a:rPr lang="fr-FR" altLang="fr-FR" sz="1800">
                <a:solidFill>
                  <a:srgbClr val="292934"/>
                </a:solidFill>
                <a:latin typeface="Century Gothic" panose="020B0502020202020204" pitchFamily="34" charset="0"/>
                <a:sym typeface="Arial Bold" pitchFamily="19" charset="0"/>
              </a:rPr>
              <a:t>masque et protection oculaire tel que lunettes de protection ou visière ou</a:t>
            </a:r>
          </a:p>
          <a:p>
            <a:pPr lvl="2" eaLnBrk="1" hangingPunct="1">
              <a:lnSpc>
                <a:spcPct val="100000"/>
              </a:lnSpc>
              <a:spcBef>
                <a:spcPct val="0"/>
              </a:spcBef>
            </a:pPr>
            <a:r>
              <a:rPr lang="fr-FR" altLang="fr-FR" sz="1800">
                <a:solidFill>
                  <a:srgbClr val="292934"/>
                </a:solidFill>
                <a:latin typeface="Century Gothic" panose="020B0502020202020204" pitchFamily="34" charset="0"/>
                <a:sym typeface="Arial Bold" pitchFamily="19" charset="0"/>
              </a:rPr>
              <a:t> écran facial</a:t>
            </a:r>
          </a:p>
        </p:txBody>
      </p:sp>
      <p:sp>
        <p:nvSpPr>
          <p:cNvPr id="11" name="Shape 115">
            <a:extLst>
              <a:ext uri="{FF2B5EF4-FFF2-40B4-BE49-F238E27FC236}">
                <a16:creationId xmlns:a16="http://schemas.microsoft.com/office/drawing/2014/main" id="{66A0F8F7-CB9A-4221-A1A9-B4F6442C369D}"/>
              </a:ext>
            </a:extLst>
          </p:cNvPr>
          <p:cNvSpPr/>
          <p:nvPr/>
        </p:nvSpPr>
        <p:spPr>
          <a:xfrm>
            <a:off x="4662488" y="2147888"/>
            <a:ext cx="560387" cy="492125"/>
          </a:xfrm>
          <a:prstGeom prst="rect">
            <a:avLst/>
          </a:prstGeom>
          <a:ln w="12700">
            <a:miter lim="400000"/>
          </a:ln>
        </p:spPr>
        <p:txBody>
          <a:bodyPr lIns="0" tIns="0" rIns="0" bIns="0">
            <a:spAutoFit/>
          </a:bodyPr>
          <a:lstStyle>
            <a:lvl1pPr defTabSz="1042987">
              <a:defRPr sz="4100">
                <a:latin typeface="Arial Narrow Bold"/>
                <a:ea typeface="Arial Narrow Bold"/>
                <a:cs typeface="Arial Narrow Bold"/>
                <a:sym typeface="Arial Narrow Bold"/>
              </a:defRPr>
            </a:lvl1pPr>
          </a:lstStyle>
          <a:p>
            <a:pPr eaLnBrk="1" fontAlgn="auto" hangingPunct="1">
              <a:spcBef>
                <a:spcPts val="0"/>
              </a:spcBef>
              <a:spcAft>
                <a:spcPts val="0"/>
              </a:spcAft>
              <a:defRPr sz="1800"/>
            </a:pPr>
            <a:r>
              <a:rPr lang="fr-FR" sz="3200" b="1" kern="0" dirty="0">
                <a:solidFill>
                  <a:sysClr val="windowText" lastClr="000000"/>
                </a:solidFill>
              </a:rPr>
              <a:t>+</a:t>
            </a:r>
            <a:endParaRPr sz="3200" b="1" kern="0" dirty="0">
              <a:solidFill>
                <a:sysClr val="windowText" lastClr="000000"/>
              </a:solidFill>
            </a:endParaRPr>
          </a:p>
        </p:txBody>
      </p:sp>
      <p:pic>
        <p:nvPicPr>
          <p:cNvPr id="119817" name="image16.png">
            <a:extLst>
              <a:ext uri="{FF2B5EF4-FFF2-40B4-BE49-F238E27FC236}">
                <a16:creationId xmlns:a16="http://schemas.microsoft.com/office/drawing/2014/main" id="{9487EC0D-C5F5-47D1-ACE2-97FF2030F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4086225"/>
            <a:ext cx="10207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116">
            <a:extLst>
              <a:ext uri="{FF2B5EF4-FFF2-40B4-BE49-F238E27FC236}">
                <a16:creationId xmlns:a16="http://schemas.microsoft.com/office/drawing/2014/main" id="{82C4A158-71ED-4C78-836D-162D23DE2F7D}"/>
              </a:ext>
            </a:extLst>
          </p:cNvPr>
          <p:cNvSpPr/>
          <p:nvPr/>
        </p:nvSpPr>
        <p:spPr>
          <a:xfrm>
            <a:off x="7224713" y="4335463"/>
            <a:ext cx="314325" cy="369887"/>
          </a:xfrm>
          <a:prstGeom prst="rect">
            <a:avLst/>
          </a:prstGeom>
          <a:ln w="12700">
            <a:miter lim="400000"/>
          </a:ln>
        </p:spPr>
        <p:txBody>
          <a:bodyPr lIns="0" tIns="0" rIns="0" bIns="0">
            <a:spAutoFit/>
          </a:bodyPr>
          <a:lstStyle>
            <a:lvl1pPr defTabSz="1042987">
              <a:defRPr sz="4100">
                <a:latin typeface="Arial Narrow Bold"/>
                <a:ea typeface="Arial Narrow Bold"/>
                <a:cs typeface="Arial Narrow Bold"/>
                <a:sym typeface="Arial Narrow Bold"/>
              </a:defRPr>
            </a:lvl1pPr>
          </a:lstStyle>
          <a:p>
            <a:pPr eaLnBrk="1" fontAlgn="auto" hangingPunct="1">
              <a:spcBef>
                <a:spcPts val="0"/>
              </a:spcBef>
              <a:spcAft>
                <a:spcPts val="0"/>
              </a:spcAft>
              <a:defRPr sz="1800"/>
            </a:pPr>
            <a:r>
              <a:rPr sz="2400" b="1" kern="0" dirty="0">
                <a:solidFill>
                  <a:sysClr val="windowText" lastClr="000000"/>
                </a:solidFill>
              </a:rPr>
              <a:t>+</a:t>
            </a:r>
          </a:p>
        </p:txBody>
      </p:sp>
      <p:grpSp>
        <p:nvGrpSpPr>
          <p:cNvPr id="119819" name="Group 120">
            <a:extLst>
              <a:ext uri="{FF2B5EF4-FFF2-40B4-BE49-F238E27FC236}">
                <a16:creationId xmlns:a16="http://schemas.microsoft.com/office/drawing/2014/main" id="{6273E2DA-D381-4608-A7C6-9FC08D88A7C1}"/>
              </a:ext>
            </a:extLst>
          </p:cNvPr>
          <p:cNvGrpSpPr>
            <a:grpSpLocks/>
          </p:cNvGrpSpPr>
          <p:nvPr/>
        </p:nvGrpSpPr>
        <p:grpSpPr bwMode="auto">
          <a:xfrm>
            <a:off x="7648575" y="5178425"/>
            <a:ext cx="1292225" cy="968375"/>
            <a:chOff x="0" y="0"/>
            <a:chExt cx="1130604" cy="1065927"/>
          </a:xfrm>
        </p:grpSpPr>
        <p:sp>
          <p:nvSpPr>
            <p:cNvPr id="16" name="Shape 118">
              <a:extLst>
                <a:ext uri="{FF2B5EF4-FFF2-40B4-BE49-F238E27FC236}">
                  <a16:creationId xmlns:a16="http://schemas.microsoft.com/office/drawing/2014/main" id="{20EC8969-179D-43B1-9616-5662949C3A67}"/>
                </a:ext>
              </a:extLst>
            </p:cNvPr>
            <p:cNvSpPr/>
            <p:nvPr/>
          </p:nvSpPr>
          <p:spPr>
            <a:xfrm>
              <a:off x="0" y="0"/>
              <a:ext cx="1130604" cy="1065927"/>
            </a:xfrm>
            <a:prstGeom prst="rect">
              <a:avLst/>
            </a:prstGeom>
            <a:solidFill>
              <a:srgbClr val="969696"/>
            </a:solidFill>
            <a:ln w="12700" cap="flat">
              <a:noFill/>
              <a:miter lim="400000"/>
            </a:ln>
            <a:effectLst/>
          </p:spPr>
          <p:txBody>
            <a:bodyPr lIns="0" tIns="0" rIns="0" bIns="0"/>
            <a:lstStyle/>
            <a:p>
              <a:pPr defTabSz="457200" eaLnBrk="1" fontAlgn="auto" hangingPunct="1">
                <a:spcBef>
                  <a:spcPts val="0"/>
                </a:spcBef>
                <a:spcAft>
                  <a:spcPts val="0"/>
                </a:spcAft>
                <a:defRPr/>
              </a:pPr>
              <a:endParaRPr sz="3400" kern="0">
                <a:solidFill>
                  <a:sysClr val="windowText" lastClr="000000"/>
                </a:solidFill>
                <a:latin typeface="Arial Bold"/>
                <a:ea typeface="+mn-ea"/>
                <a:cs typeface="Arial Bold"/>
                <a:sym typeface="Arial Bold"/>
              </a:endParaRPr>
            </a:p>
          </p:txBody>
        </p:sp>
        <p:pic>
          <p:nvPicPr>
            <p:cNvPr id="119825" name="image18.png">
              <a:extLst>
                <a:ext uri="{FF2B5EF4-FFF2-40B4-BE49-F238E27FC236}">
                  <a16:creationId xmlns:a16="http://schemas.microsoft.com/office/drawing/2014/main" id="{7DE261EF-E844-4DF4-8E5B-B3B1E159A5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0604" cy="106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8" name="Shape 117">
            <a:extLst>
              <a:ext uri="{FF2B5EF4-FFF2-40B4-BE49-F238E27FC236}">
                <a16:creationId xmlns:a16="http://schemas.microsoft.com/office/drawing/2014/main" id="{BC87E707-8F58-4F1D-82A4-8CFD3DB6F20A}"/>
              </a:ext>
            </a:extLst>
          </p:cNvPr>
          <p:cNvSpPr/>
          <p:nvPr/>
        </p:nvSpPr>
        <p:spPr>
          <a:xfrm>
            <a:off x="7243763" y="5122863"/>
            <a:ext cx="257175" cy="276225"/>
          </a:xfrm>
          <a:prstGeom prst="rect">
            <a:avLst/>
          </a:prstGeom>
          <a:ln w="12700">
            <a:miter lim="400000"/>
          </a:ln>
        </p:spPr>
        <p:txBody>
          <a:bodyPr wrap="none" lIns="0" tIns="0" rIns="0" bIns="0">
            <a:spAutoFit/>
          </a:bodyPr>
          <a:lstStyle>
            <a:lvl1pPr defTabSz="1042987">
              <a:defRPr sz="2100">
                <a:latin typeface="Arial Narrow Bold"/>
                <a:ea typeface="Arial Narrow Bold"/>
                <a:cs typeface="Arial Narrow Bold"/>
                <a:sym typeface="Arial Narrow Bold"/>
              </a:defRPr>
            </a:lvl1pPr>
          </a:lstStyle>
          <a:p>
            <a:pPr eaLnBrk="1" fontAlgn="auto" hangingPunct="1">
              <a:spcBef>
                <a:spcPts val="0"/>
              </a:spcBef>
              <a:spcAft>
                <a:spcPts val="0"/>
              </a:spcAft>
              <a:defRPr sz="1800"/>
            </a:pPr>
            <a:r>
              <a:rPr lang="fr-FR" sz="1800" kern="0" dirty="0">
                <a:solidFill>
                  <a:srgbClr val="002060"/>
                </a:solidFill>
              </a:rPr>
              <a:t>o</a:t>
            </a:r>
            <a:r>
              <a:rPr sz="1800" kern="0" dirty="0">
                <a:solidFill>
                  <a:srgbClr val="002060"/>
                </a:solidFill>
              </a:rPr>
              <a:t>u</a:t>
            </a:r>
          </a:p>
        </p:txBody>
      </p:sp>
      <p:pic>
        <p:nvPicPr>
          <p:cNvPr id="119821" name="image14.jpeg" descr="Visors ">
            <a:extLst>
              <a:ext uri="{FF2B5EF4-FFF2-40B4-BE49-F238E27FC236}">
                <a16:creationId xmlns:a16="http://schemas.microsoft.com/office/drawing/2014/main" id="{B0BF7031-D3FB-460C-94AD-5400B16277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5211763"/>
            <a:ext cx="1409700" cy="10572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19822" name="image15.jpeg" descr="Goggles  UVEX ">
            <a:extLst>
              <a:ext uri="{FF2B5EF4-FFF2-40B4-BE49-F238E27FC236}">
                <a16:creationId xmlns:a16="http://schemas.microsoft.com/office/drawing/2014/main" id="{7F1CAEA5-6BF1-4711-BDE0-9D060E537A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3363" y="4056063"/>
            <a:ext cx="1152525" cy="89693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9C0E380C-AD7E-4ED1-8469-F7F30298B25D}"/>
              </a:ext>
            </a:extLst>
          </p:cNvPr>
          <p:cNvSpPr>
            <a:spLocks noGrp="1"/>
          </p:cNvSpPr>
          <p:nvPr>
            <p:ph type="title"/>
          </p:nvPr>
        </p:nvSpPr>
        <p:spPr>
          <a:xfrm>
            <a:off x="265113" y="144463"/>
            <a:ext cx="11926887" cy="708025"/>
          </a:xfrm>
        </p:spPr>
        <p:txBody>
          <a:bodyPr rtlCol="0">
            <a:normAutofit fontScale="90000"/>
          </a:bodyPr>
          <a:lstStyle/>
          <a:p>
            <a:pPr algn="ctr" eaLnBrk="1" fontAlgn="auto" hangingPunct="1">
              <a:spcAft>
                <a:spcPts val="0"/>
              </a:spcAft>
              <a:defRPr/>
            </a:pPr>
            <a:br>
              <a:rPr lang="fr-FR" altLang="fr-FR" b="1" dirty="0"/>
            </a:br>
            <a:r>
              <a:rPr lang="fr-FR" altLang="fr-FR" sz="4200" b="1" dirty="0"/>
              <a:t>Hygiène respiratoire et règles à respecter quand on tousse</a:t>
            </a:r>
            <a:br>
              <a:rPr lang="fr-FR" altLang="fr-FR" sz="4200" b="1" dirty="0">
                <a:latin typeface="Arial" panose="020B0604020202020204" pitchFamily="34" charset="0"/>
              </a:rPr>
            </a:br>
            <a:endParaRPr lang="fr-FR" altLang="fr-FR" sz="4200" dirty="0">
              <a:latin typeface="Arial" panose="020B0604020202020204" pitchFamily="34" charset="0"/>
            </a:endParaRPr>
          </a:p>
        </p:txBody>
      </p:sp>
      <p:sp>
        <p:nvSpPr>
          <p:cNvPr id="125955" name="Espace réservé du contenu 2">
            <a:extLst>
              <a:ext uri="{FF2B5EF4-FFF2-40B4-BE49-F238E27FC236}">
                <a16:creationId xmlns:a16="http://schemas.microsoft.com/office/drawing/2014/main" id="{B0900672-1350-4530-82A1-6AE516264B1F}"/>
              </a:ext>
            </a:extLst>
          </p:cNvPr>
          <p:cNvSpPr>
            <a:spLocks noGrp="1"/>
          </p:cNvSpPr>
          <p:nvPr>
            <p:ph idx="1"/>
          </p:nvPr>
        </p:nvSpPr>
        <p:spPr>
          <a:xfrm>
            <a:off x="274638" y="860425"/>
            <a:ext cx="11757025" cy="5738813"/>
          </a:xfrm>
        </p:spPr>
        <p:txBody>
          <a:bodyPr/>
          <a:lstStyle/>
          <a:p>
            <a:pPr marL="0" indent="0" eaLnBrk="1" hangingPunct="1">
              <a:lnSpc>
                <a:spcPct val="150000"/>
              </a:lnSpc>
              <a:spcBef>
                <a:spcPts val="200"/>
              </a:spcBef>
              <a:buFont typeface="Arial" panose="020B0604020202020204" pitchFamily="34" charset="0"/>
              <a:buNone/>
            </a:pPr>
            <a:r>
              <a:rPr lang="fr-FR" altLang="fr-FR" b="1" dirty="0"/>
              <a:t>Les personnes qui présentent des symptômes respiratoires doivent prendre les précautions suivantes :</a:t>
            </a:r>
            <a:endParaRPr lang="fr-FR" altLang="fr-FR" dirty="0"/>
          </a:p>
          <a:p>
            <a:pPr marL="0" indent="0" eaLnBrk="1" hangingPunct="1">
              <a:lnSpc>
                <a:spcPct val="150000"/>
              </a:lnSpc>
              <a:spcAft>
                <a:spcPts val="200"/>
              </a:spcAft>
            </a:pPr>
            <a:r>
              <a:rPr lang="fr-FR" altLang="fr-FR" dirty="0"/>
              <a:t> Se couvrir le nez et la bouche avec un mouchoir ou un masque quand elles toussent ou éternuent, jeter les mouchoirs ou les masques usagés dans une poubelle et se laver les mains après avoir touché des sécrétions respiratoires.</a:t>
            </a:r>
          </a:p>
          <a:p>
            <a:pPr marL="0" indent="0" eaLnBrk="1" hangingPunct="1">
              <a:lnSpc>
                <a:spcPct val="150000"/>
              </a:lnSpc>
              <a:spcAft>
                <a:spcPts val="200"/>
              </a:spcAft>
              <a:buFont typeface="Arial" panose="020B0604020202020204" pitchFamily="34" charset="0"/>
              <a:buNone/>
            </a:pPr>
            <a:r>
              <a:rPr lang="fr-FR" altLang="fr-FR" dirty="0"/>
              <a:t>NB: Lorsque l</a:t>
            </a:r>
            <a:r>
              <a:rPr lang="ja-JP" altLang="fr-FR" dirty="0">
                <a:ea typeface="MS PGothic" panose="020B0600070205080204" pitchFamily="34" charset="-128"/>
              </a:rPr>
              <a:t>’</a:t>
            </a:r>
            <a:r>
              <a:rPr lang="fr-FR" altLang="ja-JP" dirty="0">
                <a:ea typeface="MS PGothic" panose="020B0600070205080204" pitchFamily="34" charset="-128"/>
              </a:rPr>
              <a:t>on a pas de mouchoir à usage unique à sa portée, il faut tousser dans le pli du coude.</a:t>
            </a:r>
            <a:endParaRPr lang="fr-FR" alt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a:extLst>
              <a:ext uri="{FF2B5EF4-FFF2-40B4-BE49-F238E27FC236}">
                <a16:creationId xmlns:a16="http://schemas.microsoft.com/office/drawing/2014/main" id="{FEEAF289-B7FD-41A7-BA2E-782446BBDD6E}"/>
              </a:ext>
            </a:extLst>
          </p:cNvPr>
          <p:cNvSpPr>
            <a:spLocks noGrp="1"/>
          </p:cNvSpPr>
          <p:nvPr>
            <p:ph type="title"/>
          </p:nvPr>
        </p:nvSpPr>
        <p:spPr>
          <a:xfrm>
            <a:off x="1524000" y="0"/>
            <a:ext cx="9144000" cy="641350"/>
          </a:xfrm>
        </p:spPr>
        <p:txBody>
          <a:bodyPr rtlCol="0">
            <a:normAutofit fontScale="90000"/>
          </a:bodyPr>
          <a:lstStyle/>
          <a:p>
            <a:pPr algn="ctr" eaLnBrk="1" fontAlgn="auto" hangingPunct="1">
              <a:spcAft>
                <a:spcPts val="0"/>
              </a:spcAft>
              <a:defRPr/>
            </a:pPr>
            <a:r>
              <a:rPr lang="fr-FR" altLang="fr-FR" b="1"/>
              <a:t>Nettoyage des locaux</a:t>
            </a:r>
            <a:endParaRPr lang="fr-FR" altLang="fr-FR"/>
          </a:p>
        </p:txBody>
      </p:sp>
      <p:sp>
        <p:nvSpPr>
          <p:cNvPr id="130051" name="Espace réservé du contenu 2">
            <a:extLst>
              <a:ext uri="{FF2B5EF4-FFF2-40B4-BE49-F238E27FC236}">
                <a16:creationId xmlns:a16="http://schemas.microsoft.com/office/drawing/2014/main" id="{15D198EF-D355-404A-B2C0-D3C049BEA21A}"/>
              </a:ext>
            </a:extLst>
          </p:cNvPr>
          <p:cNvSpPr>
            <a:spLocks noGrp="1"/>
          </p:cNvSpPr>
          <p:nvPr>
            <p:ph idx="1"/>
          </p:nvPr>
        </p:nvSpPr>
        <p:spPr>
          <a:xfrm>
            <a:off x="271463" y="779463"/>
            <a:ext cx="11703050" cy="5308600"/>
          </a:xfrm>
        </p:spPr>
        <p:txBody>
          <a:bodyPr/>
          <a:lstStyle/>
          <a:p>
            <a:pPr algn="just" eaLnBrk="1" hangingPunct="1">
              <a:lnSpc>
                <a:spcPct val="150000"/>
              </a:lnSpc>
              <a:spcAft>
                <a:spcPts val="200"/>
              </a:spcAft>
            </a:pPr>
            <a:r>
              <a:rPr lang="fr-FR" altLang="fr-FR" sz="3200"/>
              <a:t>Appliquer des procédures adéquates pour le nettoyage et la désinfection systématique des locaux et des surfaces fréquemment utilisés. Au moins deux fois par jour et à chaque fois que c’est nécessaire.</a:t>
            </a:r>
          </a:p>
          <a:p>
            <a:pPr algn="just" eaLnBrk="1" hangingPunct="1">
              <a:lnSpc>
                <a:spcPct val="150000"/>
              </a:lnSpc>
              <a:spcAft>
                <a:spcPts val="200"/>
              </a:spcAft>
            </a:pPr>
            <a:r>
              <a:rPr lang="fr-FR" altLang="fr-FR" sz="3200"/>
              <a:t>Utiliser des produits de nettoyage et de désinfection appropriés.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1">
            <a:extLst>
              <a:ext uri="{FF2B5EF4-FFF2-40B4-BE49-F238E27FC236}">
                <a16:creationId xmlns:a16="http://schemas.microsoft.com/office/drawing/2014/main" id="{A21027D9-E1A3-403F-8F98-0BB4825F82E8}"/>
              </a:ext>
            </a:extLst>
          </p:cNvPr>
          <p:cNvSpPr>
            <a:spLocks noGrp="1"/>
          </p:cNvSpPr>
          <p:nvPr>
            <p:ph type="title"/>
          </p:nvPr>
        </p:nvSpPr>
        <p:spPr>
          <a:xfrm>
            <a:off x="163513" y="-52388"/>
            <a:ext cx="11791950" cy="1339851"/>
          </a:xfrm>
        </p:spPr>
        <p:txBody>
          <a:bodyPr/>
          <a:lstStyle/>
          <a:p>
            <a:pPr algn="ctr" eaLnBrk="1" hangingPunct="1">
              <a:spcBef>
                <a:spcPts val="500"/>
              </a:spcBef>
            </a:pPr>
            <a:r>
              <a:rPr lang="fr-FR" altLang="fr-FR" b="1"/>
              <a:t>Linge</a:t>
            </a:r>
            <a:endParaRPr lang="fr-FR" altLang="fr-FR"/>
          </a:p>
        </p:txBody>
      </p:sp>
      <p:sp>
        <p:nvSpPr>
          <p:cNvPr id="132099" name="Espace réservé du contenu 2">
            <a:extLst>
              <a:ext uri="{FF2B5EF4-FFF2-40B4-BE49-F238E27FC236}">
                <a16:creationId xmlns:a16="http://schemas.microsoft.com/office/drawing/2014/main" id="{D03C25CF-17BA-44EC-B4DD-98BFB8CEEF52}"/>
              </a:ext>
            </a:extLst>
          </p:cNvPr>
          <p:cNvSpPr>
            <a:spLocks noGrp="1"/>
          </p:cNvSpPr>
          <p:nvPr>
            <p:ph idx="1"/>
          </p:nvPr>
        </p:nvSpPr>
        <p:spPr>
          <a:xfrm>
            <a:off x="307975" y="1512888"/>
            <a:ext cx="11539538" cy="4946650"/>
          </a:xfrm>
        </p:spPr>
        <p:txBody>
          <a:bodyPr/>
          <a:lstStyle/>
          <a:p>
            <a:pPr marL="0" indent="0" eaLnBrk="1" hangingPunct="1">
              <a:lnSpc>
                <a:spcPct val="150000"/>
              </a:lnSpc>
              <a:spcBef>
                <a:spcPts val="500"/>
              </a:spcBef>
              <a:buFont typeface="Arial" panose="020B0604020202020204" pitchFamily="34" charset="0"/>
              <a:buNone/>
            </a:pPr>
            <a:r>
              <a:rPr lang="fr-FR" altLang="fr-FR" sz="3200" b="1"/>
              <a:t>Manipuler, transporter et traiter le linge sale de manière  :</a:t>
            </a:r>
            <a:endParaRPr lang="fr-FR" altLang="fr-FR" sz="3200"/>
          </a:p>
          <a:p>
            <a:pPr marL="0" indent="0" algn="just" eaLnBrk="1" hangingPunct="1">
              <a:lnSpc>
                <a:spcPct val="150000"/>
              </a:lnSpc>
              <a:spcAft>
                <a:spcPts val="200"/>
              </a:spcAft>
            </a:pPr>
            <a:r>
              <a:rPr lang="fr-FR" altLang="fr-FR" sz="3200"/>
              <a:t>A éviter toute exposition de la peau, des muqueuses et toute contamination des vêtements ;</a:t>
            </a:r>
          </a:p>
          <a:p>
            <a:pPr marL="0" indent="0" algn="just" eaLnBrk="1" hangingPunct="1">
              <a:lnSpc>
                <a:spcPct val="150000"/>
              </a:lnSpc>
            </a:pPr>
            <a:r>
              <a:rPr lang="fr-FR" altLang="fr-FR" sz="3200"/>
              <a:t> A éviter que d’autres patients ou l’environnement ne soient contaminés par des agents pathogènes.</a:t>
            </a:r>
          </a:p>
          <a:p>
            <a:pPr marL="0" indent="0" eaLnBrk="1" hangingPunct="1"/>
            <a:endParaRPr lang="fr-FR" alt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re 1">
            <a:extLst>
              <a:ext uri="{FF2B5EF4-FFF2-40B4-BE49-F238E27FC236}">
                <a16:creationId xmlns:a16="http://schemas.microsoft.com/office/drawing/2014/main" id="{63482843-639D-482C-A5C2-A5DF23F12BBA}"/>
              </a:ext>
            </a:extLst>
          </p:cNvPr>
          <p:cNvSpPr>
            <a:spLocks noGrp="1"/>
          </p:cNvSpPr>
          <p:nvPr>
            <p:ph type="title"/>
          </p:nvPr>
        </p:nvSpPr>
        <p:spPr>
          <a:xfrm>
            <a:off x="217488" y="127000"/>
            <a:ext cx="11793537" cy="1125538"/>
          </a:xfrm>
        </p:spPr>
        <p:txBody>
          <a:bodyPr rtlCol="0">
            <a:normAutofit fontScale="90000"/>
          </a:bodyPr>
          <a:lstStyle/>
          <a:p>
            <a:pPr algn="ctr" eaLnBrk="1" fontAlgn="auto" hangingPunct="1">
              <a:spcAft>
                <a:spcPts val="0"/>
              </a:spcAft>
              <a:defRPr/>
            </a:pPr>
            <a:r>
              <a:rPr lang="fr-FR" altLang="fr-FR" b="1"/>
              <a:t>Élimination des déchets</a:t>
            </a:r>
            <a:br>
              <a:rPr lang="fr-FR" altLang="fr-FR"/>
            </a:br>
            <a:endParaRPr lang="fr-FR" altLang="fr-FR"/>
          </a:p>
        </p:txBody>
      </p:sp>
      <p:sp>
        <p:nvSpPr>
          <p:cNvPr id="133123" name="Espace réservé du contenu 2">
            <a:extLst>
              <a:ext uri="{FF2B5EF4-FFF2-40B4-BE49-F238E27FC236}">
                <a16:creationId xmlns:a16="http://schemas.microsoft.com/office/drawing/2014/main" id="{C16661A2-8460-4F50-8D22-6E7998B1E0AD}"/>
              </a:ext>
            </a:extLst>
          </p:cNvPr>
          <p:cNvSpPr>
            <a:spLocks noGrp="1"/>
          </p:cNvSpPr>
          <p:nvPr>
            <p:ph idx="1"/>
          </p:nvPr>
        </p:nvSpPr>
        <p:spPr>
          <a:xfrm>
            <a:off x="271463" y="1069975"/>
            <a:ext cx="11757025" cy="5353050"/>
          </a:xfrm>
        </p:spPr>
        <p:txBody>
          <a:bodyPr/>
          <a:lstStyle/>
          <a:p>
            <a:pPr algn="just" eaLnBrk="1" hangingPunct="1">
              <a:lnSpc>
                <a:spcPct val="150000"/>
              </a:lnSpc>
              <a:spcAft>
                <a:spcPts val="200"/>
              </a:spcAft>
            </a:pPr>
            <a:r>
              <a:rPr lang="fr-FR" altLang="fr-FR" sz="3200"/>
              <a:t>Veiller à la gestion des déchets en toute sécurité.</a:t>
            </a:r>
          </a:p>
          <a:p>
            <a:pPr algn="just" eaLnBrk="1" hangingPunct="1">
              <a:lnSpc>
                <a:spcPct val="150000"/>
              </a:lnSpc>
              <a:spcAft>
                <a:spcPts val="200"/>
              </a:spcAft>
            </a:pPr>
            <a:r>
              <a:rPr lang="fr-FR" altLang="fr-FR" sz="3200"/>
              <a:t>Traiter les déchets contaminés par du sang, des liquides biologiques, sécrétions ou excréments et vomissures comme des déchets de soins, conformément aux normes et procédures.</a:t>
            </a:r>
          </a:p>
          <a:p>
            <a:pPr algn="just" eaLnBrk="1" hangingPunct="1">
              <a:lnSpc>
                <a:spcPct val="120000"/>
              </a:lnSpc>
            </a:pPr>
            <a:endParaRPr lang="fr-FR" altLang="fr-FR" sz="300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EA685B-95CC-4AD2-96D0-C8DF42CD9CDB}"/>
              </a:ext>
            </a:extLst>
          </p:cNvPr>
          <p:cNvSpPr>
            <a:spLocks noGrp="1"/>
          </p:cNvSpPr>
          <p:nvPr>
            <p:ph type="body" idx="1"/>
          </p:nvPr>
        </p:nvSpPr>
        <p:spPr>
          <a:xfrm>
            <a:off x="831850" y="1219200"/>
            <a:ext cx="10515600" cy="4320987"/>
          </a:xfrm>
        </p:spPr>
        <p:txBody>
          <a:bodyPr anchor="ctr">
            <a:noAutofit/>
          </a:bodyPr>
          <a:lstStyle/>
          <a:p>
            <a:pPr algn="ctr">
              <a:lnSpc>
                <a:spcPct val="150000"/>
              </a:lnSpc>
            </a:pPr>
            <a:r>
              <a:rPr lang="fr-FR" sz="6000" b="1" dirty="0">
                <a:solidFill>
                  <a:schemeClr val="tx1"/>
                </a:solidFill>
              </a:rPr>
              <a:t> Précautions Complémentaires</a:t>
            </a:r>
            <a:endParaRPr lang="en-US" sz="6000" dirty="0">
              <a:solidFill>
                <a:schemeClr val="tx1"/>
              </a:solidFill>
            </a:endParaRPr>
          </a:p>
        </p:txBody>
      </p:sp>
    </p:spTree>
    <p:extLst>
      <p:ext uri="{BB962C8B-B14F-4D97-AF65-F5344CB8AC3E}">
        <p14:creationId xmlns:p14="http://schemas.microsoft.com/office/powerpoint/2010/main" val="3267644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705" y="3251"/>
            <a:ext cx="10613305" cy="1407537"/>
          </a:xfrm>
        </p:spPr>
        <p:txBody>
          <a:bodyPr>
            <a:normAutofit/>
          </a:bodyPr>
          <a:lstStyle/>
          <a:p>
            <a:r>
              <a:rPr lang="fr-FR" b="1" dirty="0">
                <a:latin typeface="+mn-lt"/>
              </a:rPr>
              <a:t>Modes de transmission et Types de PC</a:t>
            </a:r>
            <a:endParaRPr lang="en-US" b="1" dirty="0">
              <a:latin typeface="+mn-lt"/>
            </a:endParaRPr>
          </a:p>
        </p:txBody>
      </p:sp>
      <p:pic>
        <p:nvPicPr>
          <p:cNvPr id="4" name="Espace réservé du contenu 3"/>
          <p:cNvPicPr>
            <a:picLocks noGrp="1" noChangeAspect="1"/>
          </p:cNvPicPr>
          <p:nvPr>
            <p:ph idx="1"/>
          </p:nvPr>
        </p:nvPicPr>
        <p:blipFill>
          <a:blip r:embed="rId3"/>
          <a:stretch>
            <a:fillRect/>
          </a:stretch>
        </p:blipFill>
        <p:spPr>
          <a:xfrm>
            <a:off x="488125" y="1410788"/>
            <a:ext cx="2092615" cy="3027648"/>
          </a:xfrm>
          <a:prstGeom prst="rect">
            <a:avLst/>
          </a:prstGeom>
        </p:spPr>
      </p:pic>
      <p:pic>
        <p:nvPicPr>
          <p:cNvPr id="5" name="Image 4"/>
          <p:cNvPicPr>
            <a:picLocks noChangeAspect="1"/>
          </p:cNvPicPr>
          <p:nvPr/>
        </p:nvPicPr>
        <p:blipFill>
          <a:blip r:embed="rId4"/>
          <a:stretch>
            <a:fillRect/>
          </a:stretch>
        </p:blipFill>
        <p:spPr>
          <a:xfrm>
            <a:off x="2580740" y="1410788"/>
            <a:ext cx="2521528" cy="3027648"/>
          </a:xfrm>
          <a:prstGeom prst="rect">
            <a:avLst/>
          </a:prstGeom>
        </p:spPr>
      </p:pic>
      <p:pic>
        <p:nvPicPr>
          <p:cNvPr id="6" name="Image 5"/>
          <p:cNvPicPr>
            <a:picLocks noChangeAspect="1"/>
          </p:cNvPicPr>
          <p:nvPr/>
        </p:nvPicPr>
        <p:blipFill>
          <a:blip r:embed="rId5"/>
          <a:stretch>
            <a:fillRect/>
          </a:stretch>
        </p:blipFill>
        <p:spPr>
          <a:xfrm>
            <a:off x="5941596" y="1410788"/>
            <a:ext cx="2172971" cy="3027648"/>
          </a:xfrm>
          <a:prstGeom prst="rect">
            <a:avLst/>
          </a:prstGeom>
        </p:spPr>
      </p:pic>
      <p:pic>
        <p:nvPicPr>
          <p:cNvPr id="7" name="Image 6"/>
          <p:cNvPicPr>
            <a:picLocks noChangeAspect="1"/>
          </p:cNvPicPr>
          <p:nvPr/>
        </p:nvPicPr>
        <p:blipFill>
          <a:blip r:embed="rId6"/>
          <a:stretch>
            <a:fillRect/>
          </a:stretch>
        </p:blipFill>
        <p:spPr>
          <a:xfrm>
            <a:off x="9188789" y="1410788"/>
            <a:ext cx="2089077" cy="3027648"/>
          </a:xfrm>
          <a:prstGeom prst="rect">
            <a:avLst/>
          </a:prstGeom>
        </p:spPr>
      </p:pic>
      <p:graphicFrame>
        <p:nvGraphicFramePr>
          <p:cNvPr id="3" name="Tableau 2"/>
          <p:cNvGraphicFramePr>
            <a:graphicFrameLocks noGrp="1"/>
          </p:cNvGraphicFramePr>
          <p:nvPr/>
        </p:nvGraphicFramePr>
        <p:xfrm>
          <a:off x="853704" y="5158554"/>
          <a:ext cx="11180980" cy="1360222"/>
        </p:xfrm>
        <a:graphic>
          <a:graphicData uri="http://schemas.openxmlformats.org/drawingml/2006/table">
            <a:tbl>
              <a:tblPr firstRow="1" bandRow="1">
                <a:tableStyleId>{2D5ABB26-0587-4C30-8999-92F81FD0307C}</a:tableStyleId>
              </a:tblPr>
              <a:tblGrid>
                <a:gridCol w="4245539">
                  <a:extLst>
                    <a:ext uri="{9D8B030D-6E8A-4147-A177-3AD203B41FA5}">
                      <a16:colId xmlns:a16="http://schemas.microsoft.com/office/drawing/2014/main" val="381973736"/>
                    </a:ext>
                  </a:extLst>
                </a:gridCol>
                <a:gridCol w="387157">
                  <a:extLst>
                    <a:ext uri="{9D8B030D-6E8A-4147-A177-3AD203B41FA5}">
                      <a16:colId xmlns:a16="http://schemas.microsoft.com/office/drawing/2014/main" val="1034901011"/>
                    </a:ext>
                  </a:extLst>
                </a:gridCol>
                <a:gridCol w="3114671">
                  <a:extLst>
                    <a:ext uri="{9D8B030D-6E8A-4147-A177-3AD203B41FA5}">
                      <a16:colId xmlns:a16="http://schemas.microsoft.com/office/drawing/2014/main" val="3927339616"/>
                    </a:ext>
                  </a:extLst>
                </a:gridCol>
                <a:gridCol w="208280">
                  <a:extLst>
                    <a:ext uri="{9D8B030D-6E8A-4147-A177-3AD203B41FA5}">
                      <a16:colId xmlns:a16="http://schemas.microsoft.com/office/drawing/2014/main" val="3263707558"/>
                    </a:ext>
                  </a:extLst>
                </a:gridCol>
                <a:gridCol w="3225333">
                  <a:extLst>
                    <a:ext uri="{9D8B030D-6E8A-4147-A177-3AD203B41FA5}">
                      <a16:colId xmlns:a16="http://schemas.microsoft.com/office/drawing/2014/main" val="1331620394"/>
                    </a:ext>
                  </a:extLst>
                </a:gridCol>
              </a:tblGrid>
              <a:tr h="1360222">
                <a:tc>
                  <a:txBody>
                    <a:bodyPr/>
                    <a:lstStyle/>
                    <a:p>
                      <a:pPr marL="457200" indent="-457200" algn="ctr">
                        <a:buAutoNum type="arabicPeriod"/>
                      </a:pPr>
                      <a:r>
                        <a:rPr lang="fr-FR" sz="2600" b="1" dirty="0"/>
                        <a:t>Précautions de type </a:t>
                      </a:r>
                    </a:p>
                    <a:p>
                      <a:pPr marL="0" indent="0" algn="ctr">
                        <a:buNone/>
                      </a:pPr>
                      <a:r>
                        <a:rPr lang="fr-FR" sz="2600" b="1" dirty="0"/>
                        <a:t>« contact » </a:t>
                      </a:r>
                      <a:endParaRPr lang="en-US" sz="2600" b="1" dirty="0"/>
                    </a:p>
                  </a:txBody>
                  <a:tcPr/>
                </a:tc>
                <a:tc>
                  <a:txBody>
                    <a:bodyPr/>
                    <a:lstStyle/>
                    <a:p>
                      <a:endParaRPr lang="en-US" sz="2600" dirty="0"/>
                    </a:p>
                  </a:txBody>
                  <a:tcPr/>
                </a:tc>
                <a:tc>
                  <a:txBody>
                    <a:bodyPr/>
                    <a:lstStyle/>
                    <a:p>
                      <a:pPr algn="ctr"/>
                      <a:r>
                        <a:rPr lang="fr-FR" sz="2600" b="1" dirty="0"/>
                        <a:t>2. Précaution de type </a:t>
                      </a:r>
                    </a:p>
                    <a:p>
                      <a:pPr algn="ctr"/>
                      <a:r>
                        <a:rPr lang="fr-FR" sz="2600" b="1" dirty="0"/>
                        <a:t>«  Gouttelettes » </a:t>
                      </a:r>
                      <a:endParaRPr lang="en-US" sz="2600" b="1" dirty="0"/>
                    </a:p>
                  </a:txBody>
                  <a:tcPr/>
                </a:tc>
                <a:tc>
                  <a:txBody>
                    <a:bodyPr/>
                    <a:lstStyle/>
                    <a:p>
                      <a:endParaRPr lang="en-US" sz="2600" dirty="0"/>
                    </a:p>
                  </a:txBody>
                  <a:tcPr/>
                </a:tc>
                <a:tc>
                  <a:txBody>
                    <a:bodyPr/>
                    <a:lstStyle/>
                    <a:p>
                      <a:pPr algn="ctr"/>
                      <a:r>
                        <a:rPr lang="fr-FR" sz="2600" b="1" dirty="0"/>
                        <a:t>3. Précaution de type </a:t>
                      </a:r>
                    </a:p>
                    <a:p>
                      <a:pPr algn="ctr"/>
                      <a:r>
                        <a:rPr lang="fr-FR" sz="2600" b="1" dirty="0"/>
                        <a:t>« air »</a:t>
                      </a:r>
                      <a:endParaRPr lang="en-US" sz="2600" dirty="0"/>
                    </a:p>
                  </a:txBody>
                  <a:tcPr/>
                </a:tc>
                <a:extLst>
                  <a:ext uri="{0D108BD9-81ED-4DB2-BD59-A6C34878D82A}">
                    <a16:rowId xmlns:a16="http://schemas.microsoft.com/office/drawing/2014/main" val="3760775841"/>
                  </a:ext>
                </a:extLst>
              </a:tr>
            </a:tbl>
          </a:graphicData>
        </a:graphic>
      </p:graphicFrame>
    </p:spTree>
    <p:extLst>
      <p:ext uri="{BB962C8B-B14F-4D97-AF65-F5344CB8AC3E}">
        <p14:creationId xmlns:p14="http://schemas.microsoft.com/office/powerpoint/2010/main" val="323627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319" y="272955"/>
            <a:ext cx="11232108" cy="980280"/>
          </a:xfrm>
        </p:spPr>
        <p:txBody>
          <a:bodyPr>
            <a:normAutofit/>
          </a:bodyPr>
          <a:lstStyle/>
          <a:p>
            <a:pPr algn="ctr"/>
            <a:r>
              <a:rPr lang="fr-FR" b="1" dirty="0">
                <a:solidFill>
                  <a:schemeClr val="accent1"/>
                </a:solidFill>
                <a:latin typeface="Arial" panose="020B0604020202020204" pitchFamily="34" charset="0"/>
                <a:cs typeface="Arial" panose="020B0604020202020204" pitchFamily="34" charset="0"/>
              </a:rPr>
              <a:t>Les infections associées aux soins </a:t>
            </a:r>
            <a:endParaRPr lang="fr-FR" sz="4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491319" y="1555844"/>
            <a:ext cx="11232108" cy="4768755"/>
          </a:xfrm>
          <a:prstGeom prst="rect">
            <a:avLst/>
          </a:prstGeom>
        </p:spPr>
        <p:txBody>
          <a:bodyPr>
            <a:normAutofit lnSpcReduction="10000"/>
          </a:bodyPr>
          <a:lstStyle/>
          <a:p>
            <a:pPr>
              <a:lnSpc>
                <a:spcPct val="150000"/>
              </a:lnSpc>
              <a:buFont typeface="Wingdings" panose="05000000000000000000" pitchFamily="2" charset="2"/>
              <a:buChar char="ü"/>
            </a:pPr>
            <a:r>
              <a:rPr lang="fr-FR" dirty="0"/>
              <a:t>sont les événements indésirables les plus courants dans la prestation de soins</a:t>
            </a:r>
          </a:p>
          <a:p>
            <a:pPr>
              <a:lnSpc>
                <a:spcPct val="150000"/>
              </a:lnSpc>
              <a:buFont typeface="Wingdings" panose="05000000000000000000" pitchFamily="2" charset="2"/>
              <a:buChar char="ü"/>
            </a:pPr>
            <a:r>
              <a:rPr lang="fr-FR" dirty="0"/>
              <a:t>Premier défi mondial de la sécurité des patients</a:t>
            </a:r>
          </a:p>
          <a:p>
            <a:pPr>
              <a:lnSpc>
                <a:spcPct val="150000"/>
              </a:lnSpc>
              <a:buFont typeface="Wingdings" panose="05000000000000000000" pitchFamily="2" charset="2"/>
              <a:buChar char="ü"/>
            </a:pPr>
            <a:r>
              <a:rPr lang="fr-FR" dirty="0"/>
              <a:t>Impact notable sur la morbidité, la mortalité et la qualité de vie et constituent une charge économique</a:t>
            </a:r>
          </a:p>
          <a:p>
            <a:pPr>
              <a:lnSpc>
                <a:spcPct val="150000"/>
              </a:lnSpc>
              <a:buFont typeface="Wingdings" panose="05000000000000000000" pitchFamily="2" charset="2"/>
              <a:buChar char="ü"/>
            </a:pPr>
            <a:r>
              <a:rPr lang="fr-FR" dirty="0"/>
              <a:t> Existence de stratégies de prévention ou à  défaut de contrôle de leur propagation</a:t>
            </a:r>
          </a:p>
        </p:txBody>
      </p:sp>
    </p:spTree>
    <p:extLst>
      <p:ext uri="{BB962C8B-B14F-4D97-AF65-F5344CB8AC3E}">
        <p14:creationId xmlns:p14="http://schemas.microsoft.com/office/powerpoint/2010/main" val="329184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6" y="0"/>
            <a:ext cx="10932693" cy="980661"/>
          </a:xfrm>
        </p:spPr>
        <p:txBody>
          <a:bodyPr/>
          <a:lstStyle/>
          <a:p>
            <a:pPr algn="ctr"/>
            <a:r>
              <a:rPr lang="fr-FR" b="1" dirty="0">
                <a:latin typeface="+mn-lt"/>
              </a:rPr>
              <a:t>RECAPITULATIF</a:t>
            </a:r>
            <a:endParaRPr lang="en-US" dirty="0">
              <a:latin typeface="+mn-lt"/>
            </a:endParaRPr>
          </a:p>
        </p:txBody>
      </p:sp>
      <p:graphicFrame>
        <p:nvGraphicFramePr>
          <p:cNvPr id="5" name="Espace réservé du contenu 4">
            <a:extLst>
              <a:ext uri="{FF2B5EF4-FFF2-40B4-BE49-F238E27FC236}">
                <a16:creationId xmlns:a16="http://schemas.microsoft.com/office/drawing/2014/main" id="{1AA249C9-DB07-4AFF-A4AA-B07A87B0FED8}"/>
              </a:ext>
            </a:extLst>
          </p:cNvPr>
          <p:cNvGraphicFramePr>
            <a:graphicFrameLocks noGrp="1"/>
          </p:cNvGraphicFramePr>
          <p:nvPr>
            <p:ph idx="1"/>
          </p:nvPr>
        </p:nvGraphicFramePr>
        <p:xfrm>
          <a:off x="265044" y="943338"/>
          <a:ext cx="11674648" cy="5877340"/>
        </p:xfrm>
        <a:graphic>
          <a:graphicData uri="http://schemas.openxmlformats.org/drawingml/2006/table">
            <a:tbl>
              <a:tblPr firstRow="1" firstCol="1" lastRow="1" lastCol="1" bandRow="1" bandCol="1">
                <a:tableStyleId>{5940675A-B579-460E-94D1-54222C63F5DA}</a:tableStyleId>
              </a:tblPr>
              <a:tblGrid>
                <a:gridCol w="4691269">
                  <a:extLst>
                    <a:ext uri="{9D8B030D-6E8A-4147-A177-3AD203B41FA5}">
                      <a16:colId xmlns:a16="http://schemas.microsoft.com/office/drawing/2014/main" val="2752498898"/>
                    </a:ext>
                  </a:extLst>
                </a:gridCol>
                <a:gridCol w="3498574">
                  <a:extLst>
                    <a:ext uri="{9D8B030D-6E8A-4147-A177-3AD203B41FA5}">
                      <a16:colId xmlns:a16="http://schemas.microsoft.com/office/drawing/2014/main" val="3758306186"/>
                    </a:ext>
                  </a:extLst>
                </a:gridCol>
                <a:gridCol w="3484805">
                  <a:extLst>
                    <a:ext uri="{9D8B030D-6E8A-4147-A177-3AD203B41FA5}">
                      <a16:colId xmlns:a16="http://schemas.microsoft.com/office/drawing/2014/main" val="3947258569"/>
                    </a:ext>
                  </a:extLst>
                </a:gridCol>
              </a:tblGrid>
              <a:tr h="414341">
                <a:tc>
                  <a:txBody>
                    <a:bodyPr/>
                    <a:lstStyle/>
                    <a:p>
                      <a:r>
                        <a:rPr lang="fr-FR" sz="2000" b="1" u="none" strike="noStrike" kern="1200" baseline="0" noProof="0" dirty="0"/>
                        <a:t>"Contact"</a:t>
                      </a:r>
                      <a:endParaRPr lang="fr-FR" sz="2000" b="1" noProof="0" dirty="0"/>
                    </a:p>
                  </a:txBody>
                  <a:tcPr anchor="ctr">
                    <a:solidFill>
                      <a:schemeClr val="bg1"/>
                    </a:solidFill>
                  </a:tcPr>
                </a:tc>
                <a:tc>
                  <a:txBody>
                    <a:bodyPr/>
                    <a:lstStyle/>
                    <a:p>
                      <a:r>
                        <a:rPr lang="fr-FR" sz="2000" b="1" u="none" strike="noStrike" kern="1200" baseline="0" noProof="0"/>
                        <a:t>"Gouttelettes"</a:t>
                      </a:r>
                      <a:endParaRPr lang="fr-FR" sz="2000" b="1" noProof="0"/>
                    </a:p>
                  </a:txBody>
                  <a:tcPr anchor="ctr">
                    <a:solidFill>
                      <a:schemeClr val="bg1"/>
                    </a:solidFill>
                  </a:tcPr>
                </a:tc>
                <a:tc>
                  <a:txBody>
                    <a:bodyPr/>
                    <a:lstStyle/>
                    <a:p>
                      <a:r>
                        <a:rPr lang="fr-FR" sz="2000" b="1" u="none" strike="noStrike" kern="1200" baseline="0" noProof="0" dirty="0"/>
                        <a:t>"Air"</a:t>
                      </a:r>
                      <a:endParaRPr lang="fr-FR" sz="2000" b="1" noProof="0" dirty="0"/>
                    </a:p>
                  </a:txBody>
                  <a:tcPr anchor="ctr">
                    <a:solidFill>
                      <a:schemeClr val="bg1"/>
                    </a:solidFill>
                  </a:tcPr>
                </a:tc>
                <a:extLst>
                  <a:ext uri="{0D108BD9-81ED-4DB2-BD59-A6C34878D82A}">
                    <a16:rowId xmlns:a16="http://schemas.microsoft.com/office/drawing/2014/main" val="1258888761"/>
                  </a:ext>
                </a:extLst>
              </a:tr>
              <a:tr h="41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670715584"/>
                  </a:ext>
                </a:extLst>
              </a:tr>
              <a:tr h="3537838">
                <a:tc>
                  <a:txBody>
                    <a:bodyPr/>
                    <a:lstStyle/>
                    <a:p>
                      <a:r>
                        <a:rPr lang="fr-FR" sz="2000" b="1" u="none" strike="noStrike" kern="1200" baseline="0" noProof="0" dirty="0">
                          <a:solidFill>
                            <a:srgbClr val="FF0000"/>
                          </a:solidFill>
                        </a:rPr>
                        <a:t>Port de surblouse ou tablier plastique </a:t>
                      </a:r>
                      <a:r>
                        <a:rPr lang="fr-FR" sz="2000" u="none" strike="noStrike" kern="1200" baseline="0" noProof="0" dirty="0"/>
                        <a:t>en cas de soins directs, de contact avec des surfaces ou matériels pouvant être contaminés</a:t>
                      </a:r>
                    </a:p>
                    <a:p>
                      <a:endParaRPr lang="fr-FR" sz="800" u="none" strike="noStrike" kern="1200" baseline="0" noProof="0" dirty="0"/>
                    </a:p>
                    <a:p>
                      <a:r>
                        <a:rPr lang="fr-FR" sz="2000" b="1" u="none" strike="noStrike" kern="1200" baseline="0" noProof="0" dirty="0">
                          <a:solidFill>
                            <a:srgbClr val="FF0000"/>
                          </a:solidFill>
                        </a:rPr>
                        <a:t>Port de gants </a:t>
                      </a:r>
                      <a:r>
                        <a:rPr lang="fr-FR" sz="2000" u="none" strike="noStrike" kern="1200" baseline="0" noProof="0" dirty="0"/>
                        <a:t>à usage unique si soins directs entraînant un contact avec sang, liquide biologique ou liquide infectieux</a:t>
                      </a:r>
                    </a:p>
                    <a:p>
                      <a:endParaRPr lang="fr-FR" sz="800" u="none" strike="noStrike" kern="1200" baseline="0" noProof="0" dirty="0"/>
                    </a:p>
                    <a:p>
                      <a:r>
                        <a:rPr lang="fr-FR" sz="2000" b="1" u="none" strike="noStrike" kern="1200" baseline="0" noProof="0" dirty="0">
                          <a:solidFill>
                            <a:srgbClr val="FF0000"/>
                          </a:solidFill>
                        </a:rPr>
                        <a:t>Hygiène des mains </a:t>
                      </a:r>
                      <a:r>
                        <a:rPr lang="fr-FR" sz="2000" u="none" strike="noStrike" kern="1200" baseline="0" noProof="0" dirty="0"/>
                        <a:t>après avoir ôté les gants et avant de sortir de la chambre, avec un produit hydroalcoolique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d'un </a:t>
                      </a:r>
                      <a:r>
                        <a:rPr lang="fr-FR" sz="2000" b="1" u="none" strike="noStrike" kern="1200" baseline="0" noProof="0" dirty="0">
                          <a:solidFill>
                            <a:srgbClr val="FF0000"/>
                          </a:solidFill>
                        </a:rPr>
                        <a:t>masque</a:t>
                      </a:r>
                    </a:p>
                    <a:p>
                      <a:r>
                        <a:rPr lang="fr-FR" sz="2000" b="1" u="none" strike="noStrike" kern="1200" baseline="0" noProof="0" dirty="0">
                          <a:solidFill>
                            <a:srgbClr val="FF0000"/>
                          </a:solidFill>
                        </a:rPr>
                        <a:t>chirurgical </a:t>
                      </a:r>
                      <a:r>
                        <a:rPr lang="fr-FR" sz="2000" u="none" strike="noStrike" kern="1200" baseline="0" noProof="0" dirty="0"/>
                        <a:t>pour le  Personnel intervenant autour</a:t>
                      </a:r>
                    </a:p>
                    <a:p>
                      <a:r>
                        <a:rPr lang="fr-FR" sz="2000" u="none" strike="noStrike" kern="1200" baseline="0" noProof="0" dirty="0"/>
                        <a:t>du lit du malade</a:t>
                      </a:r>
                    </a:p>
                    <a:p>
                      <a:endParaRPr lang="fr-FR" sz="200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p>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obligatoire d’un </a:t>
                      </a:r>
                      <a:r>
                        <a:rPr lang="fr-FR" sz="2000" b="1" u="none" strike="noStrike" kern="1200" baseline="0" noProof="0" dirty="0">
                          <a:solidFill>
                            <a:srgbClr val="FF0000"/>
                          </a:solidFill>
                        </a:rPr>
                        <a:t>appareil de protection respiratoire </a:t>
                      </a:r>
                      <a:r>
                        <a:rPr lang="fr-FR" sz="2000" b="1" u="none" strike="noStrike" kern="1200" baseline="0" noProof="0" dirty="0"/>
                        <a:t>avant l'entrée</a:t>
                      </a:r>
                      <a:r>
                        <a:rPr lang="fr-FR" sz="2000" u="none" strike="noStrike" kern="1200" baseline="0" noProof="0" dirty="0"/>
                        <a:t> dans la chambre</a:t>
                      </a:r>
                    </a:p>
                    <a:p>
                      <a:endParaRPr lang="fr-FR" sz="105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700746224"/>
                  </a:ext>
                </a:extLst>
              </a:tr>
              <a:tr h="1510820">
                <a:tc>
                  <a:txBody>
                    <a:bodyPr/>
                    <a:lstStyle/>
                    <a:p>
                      <a:r>
                        <a:rPr lang="fr-FR" sz="2000" u="none" strike="noStrike" kern="1200" baseline="0" noProof="0" dirty="0"/>
                        <a:t>Limitation des déplacements du patient</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extLst>
                  <a:ext uri="{0D108BD9-81ED-4DB2-BD59-A6C34878D82A}">
                    <a16:rowId xmlns:a16="http://schemas.microsoft.com/office/drawing/2014/main" val="3724366610"/>
                  </a:ext>
                </a:extLst>
              </a:tr>
            </a:tbl>
          </a:graphicData>
        </a:graphic>
      </p:graphicFrame>
    </p:spTree>
    <p:extLst>
      <p:ext uri="{BB962C8B-B14F-4D97-AF65-F5344CB8AC3E}">
        <p14:creationId xmlns:p14="http://schemas.microsoft.com/office/powerpoint/2010/main" val="2382174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524000" y="-12700"/>
            <a:ext cx="184150" cy="368300"/>
          </a:xfrm>
          <a:prstGeom prst="rect">
            <a:avLst/>
          </a:prstGeom>
          <a:noFill/>
          <a:ln w="9525">
            <a:noFill/>
            <a:miter lim="800000"/>
            <a:headEnd/>
            <a:tailEnd/>
          </a:ln>
        </p:spPr>
        <p:txBody>
          <a:bodyPr wrap="none" anchor="ctr">
            <a:spAutoFit/>
          </a:bodyPr>
          <a:lstStyle/>
          <a:p>
            <a:endParaRPr lang="en-US"/>
          </a:p>
        </p:txBody>
      </p:sp>
      <p:sp>
        <p:nvSpPr>
          <p:cNvPr id="29699" name="Text Box 3"/>
          <p:cNvSpPr txBox="1">
            <a:spLocks noChangeArrowheads="1"/>
          </p:cNvSpPr>
          <p:nvPr/>
        </p:nvSpPr>
        <p:spPr bwMode="auto">
          <a:xfrm>
            <a:off x="2802876" y="164158"/>
            <a:ext cx="4751387" cy="701675"/>
          </a:xfrm>
          <a:prstGeom prst="rect">
            <a:avLst/>
          </a:prstGeom>
          <a:solidFill>
            <a:srgbClr val="00FFFF"/>
          </a:solidFill>
          <a:ln w="22225">
            <a:solidFill>
              <a:srgbClr val="FF0000"/>
            </a:solidFill>
            <a:miter lim="800000"/>
            <a:headEnd/>
            <a:tailEnd/>
          </a:ln>
        </p:spPr>
        <p:txBody>
          <a:bodyPr/>
          <a:lstStyle/>
          <a:p>
            <a:endParaRPr lang="en-US">
              <a:latin typeface="Arial" charset="0"/>
              <a:cs typeface="Arial" charset="0"/>
            </a:endParaRPr>
          </a:p>
        </p:txBody>
      </p:sp>
      <p:sp>
        <p:nvSpPr>
          <p:cNvPr id="7" name="Rectangle 5"/>
          <p:cNvSpPr>
            <a:spLocks noChangeArrowheads="1"/>
          </p:cNvSpPr>
          <p:nvPr/>
        </p:nvSpPr>
        <p:spPr bwMode="auto">
          <a:xfrm>
            <a:off x="3892551" y="277658"/>
            <a:ext cx="2680542" cy="461665"/>
          </a:xfrm>
          <a:prstGeom prst="rect">
            <a:avLst/>
          </a:prstGeom>
          <a:noFill/>
          <a:ln>
            <a:noFill/>
          </a:ln>
          <a:effectLst/>
        </p:spPr>
        <p:txBody>
          <a:bodyPr wrap="none" anchor="ctr">
            <a:spAutoFit/>
          </a:bodyPr>
          <a:lstStyle/>
          <a:p>
            <a:pPr algn="ctr">
              <a:defRPr/>
            </a:pPr>
            <a:r>
              <a:rPr lang="fr-FR" sz="2400" b="1" dirty="0">
                <a:solidFill>
                  <a:srgbClr val="FF0000"/>
                </a:solidFill>
                <a:effectLst>
                  <a:outerShdw blurRad="38100" dist="38100" dir="2700000" algn="tl">
                    <a:srgbClr val="C0C0C0"/>
                  </a:outerShdw>
                </a:effectLst>
                <a:latin typeface="Arial" pitchFamily="34" charset="0"/>
                <a:cs typeface="Arial" pitchFamily="34" charset="0"/>
              </a:rPr>
              <a:t>AELB: que faire?</a:t>
            </a:r>
            <a:endParaRPr lang="fr-FR" dirty="0">
              <a:latin typeface="Arial" pitchFamily="34" charset="0"/>
              <a:cs typeface="Arial" pitchFamily="34" charset="0"/>
            </a:endParaRPr>
          </a:p>
        </p:txBody>
      </p:sp>
      <p:pic>
        <p:nvPicPr>
          <p:cNvPr id="29701" name="Picture 6"/>
          <p:cNvPicPr>
            <a:picLocks noChangeAspect="1" noChangeArrowheads="1"/>
          </p:cNvPicPr>
          <p:nvPr/>
        </p:nvPicPr>
        <p:blipFill>
          <a:blip r:embed="rId2"/>
          <a:srcRect/>
          <a:stretch>
            <a:fillRect/>
          </a:stretch>
        </p:blipFill>
        <p:spPr bwMode="auto">
          <a:xfrm>
            <a:off x="6317443" y="1124744"/>
            <a:ext cx="1370061" cy="1152128"/>
          </a:xfrm>
          <a:prstGeom prst="rect">
            <a:avLst/>
          </a:prstGeom>
          <a:noFill/>
          <a:ln w="9525">
            <a:noFill/>
            <a:miter lim="800000"/>
            <a:headEnd/>
            <a:tailEnd/>
          </a:ln>
        </p:spPr>
      </p:pic>
      <p:sp>
        <p:nvSpPr>
          <p:cNvPr id="29702" name="Rectangle 7"/>
          <p:cNvSpPr>
            <a:spLocks noChangeArrowheads="1"/>
          </p:cNvSpPr>
          <p:nvPr/>
        </p:nvSpPr>
        <p:spPr bwMode="auto">
          <a:xfrm>
            <a:off x="1832770" y="998598"/>
            <a:ext cx="4119562" cy="830997"/>
          </a:xfrm>
          <a:prstGeom prst="rect">
            <a:avLst/>
          </a:prstGeom>
          <a:noFill/>
          <a:ln w="9525">
            <a:noFill/>
            <a:miter lim="800000"/>
            <a:headEnd/>
            <a:tailEnd/>
          </a:ln>
        </p:spPr>
        <p:txBody>
          <a:bodyPr wrap="square">
            <a:spAutoFit/>
          </a:bodyPr>
          <a:lstStyle/>
          <a:p>
            <a:pPr marL="285750" indent="-285750">
              <a:buFont typeface="Wingdings" pitchFamily="2" charset="2"/>
              <a:buChar char="v"/>
            </a:pPr>
            <a:r>
              <a:rPr lang="fr-FR" sz="2400" b="1" dirty="0">
                <a:solidFill>
                  <a:srgbClr val="FF0000"/>
                </a:solidFill>
              </a:rPr>
              <a:t>Piqûre, coupure, contact </a:t>
            </a:r>
          </a:p>
          <a:p>
            <a:r>
              <a:rPr lang="fr-FR" sz="2400" b="1" dirty="0">
                <a:solidFill>
                  <a:srgbClr val="FF0000"/>
                </a:solidFill>
              </a:rPr>
              <a:t>   sur peau lésée</a:t>
            </a:r>
            <a:r>
              <a:rPr lang="fr-FR" sz="2400" dirty="0">
                <a:solidFill>
                  <a:srgbClr val="FF0000"/>
                </a:solidFill>
              </a:rPr>
              <a:t> </a:t>
            </a:r>
          </a:p>
        </p:txBody>
      </p:sp>
      <p:pic>
        <p:nvPicPr>
          <p:cNvPr id="29703" name="Picture 7"/>
          <p:cNvPicPr>
            <a:picLocks noChangeAspect="1" noChangeArrowheads="1"/>
          </p:cNvPicPr>
          <p:nvPr/>
        </p:nvPicPr>
        <p:blipFill>
          <a:blip r:embed="rId3"/>
          <a:srcRect/>
          <a:stretch>
            <a:fillRect/>
          </a:stretch>
        </p:blipFill>
        <p:spPr bwMode="auto">
          <a:xfrm>
            <a:off x="8262045" y="23402"/>
            <a:ext cx="2039592" cy="1302136"/>
          </a:xfrm>
          <a:prstGeom prst="rect">
            <a:avLst/>
          </a:prstGeom>
          <a:noFill/>
          <a:ln w="9525">
            <a:noFill/>
            <a:miter lim="800000"/>
            <a:headEnd/>
            <a:tailEnd/>
          </a:ln>
        </p:spPr>
      </p:pic>
      <p:sp>
        <p:nvSpPr>
          <p:cNvPr id="10" name="Rectangle 9"/>
          <p:cNvSpPr/>
          <p:nvPr/>
        </p:nvSpPr>
        <p:spPr>
          <a:xfrm>
            <a:off x="1843175" y="1829594"/>
            <a:ext cx="8161337" cy="4801314"/>
          </a:xfrm>
          <a:prstGeom prst="rect">
            <a:avLst/>
          </a:prstGeom>
        </p:spPr>
        <p:txBody>
          <a:bodyPr>
            <a:spAutoFit/>
          </a:bodyPr>
          <a:lstStyle/>
          <a:p>
            <a:pPr marL="900113" indent="-266700">
              <a:buFont typeface="Wingdings" pitchFamily="2" charset="2"/>
              <a:buChar char="ü"/>
              <a:defRPr/>
            </a:pPr>
            <a:r>
              <a:rPr lang="fr-FR" sz="2000" dirty="0">
                <a:solidFill>
                  <a:schemeClr val="accent1"/>
                </a:solidFill>
              </a:rPr>
              <a:t>Ne pas faire saigner</a:t>
            </a:r>
          </a:p>
          <a:p>
            <a:pPr marL="900113" indent="-266700">
              <a:buFont typeface="Wingdings" pitchFamily="2" charset="2"/>
              <a:buChar char="ü"/>
              <a:defRPr/>
            </a:pPr>
            <a:endParaRPr lang="fr-FR" sz="2000" dirty="0">
              <a:solidFill>
                <a:schemeClr val="accent1"/>
              </a:solidFill>
            </a:endParaRPr>
          </a:p>
          <a:p>
            <a:pPr marL="900113" lvl="2" indent="-266700">
              <a:buFont typeface="Wingdings" pitchFamily="2" charset="2"/>
              <a:buChar char="ü"/>
              <a:defRPr/>
            </a:pPr>
            <a:r>
              <a:rPr lang="fr-FR" sz="2000" dirty="0">
                <a:solidFill>
                  <a:schemeClr val="accent1"/>
                </a:solidFill>
              </a:rPr>
              <a:t>Nettoyer </a:t>
            </a:r>
            <a:r>
              <a:rPr lang="fr-FR" sz="2000" dirty="0"/>
              <a:t>immédiatement à l’eau et au savon.</a:t>
            </a:r>
          </a:p>
          <a:p>
            <a:pPr>
              <a:defRPr/>
            </a:pPr>
            <a:endParaRPr lang="fr-FR" sz="2000" dirty="0"/>
          </a:p>
          <a:p>
            <a:pPr marL="900113" indent="-266700">
              <a:buFont typeface="Wingdings" pitchFamily="2" charset="2"/>
              <a:buChar char="ü"/>
              <a:defRPr/>
            </a:pPr>
            <a:r>
              <a:rPr lang="fr-FR" sz="2000" dirty="0">
                <a:solidFill>
                  <a:schemeClr val="accent1"/>
                </a:solidFill>
              </a:rPr>
              <a:t>Rincer</a:t>
            </a:r>
          </a:p>
          <a:p>
            <a:pPr>
              <a:defRPr/>
            </a:pPr>
            <a:endParaRPr lang="fr-FR" sz="2000" dirty="0"/>
          </a:p>
          <a:p>
            <a:pPr marL="900113" indent="-266700">
              <a:buFont typeface="Wingdings" pitchFamily="2" charset="2"/>
              <a:buChar char="ü"/>
              <a:defRPr/>
            </a:pPr>
            <a:r>
              <a:rPr lang="fr-FR" sz="2000" dirty="0">
                <a:solidFill>
                  <a:schemeClr val="accent1"/>
                </a:solidFill>
              </a:rPr>
              <a:t>Désinfecter</a:t>
            </a:r>
            <a:r>
              <a:rPr lang="fr-FR" sz="2000" dirty="0"/>
              <a:t> </a:t>
            </a:r>
            <a:r>
              <a:rPr lang="fr-FR" sz="2000" b="1" dirty="0">
                <a:solidFill>
                  <a:srgbClr val="00B050"/>
                </a:solidFill>
              </a:rPr>
              <a:t>au moins 5 mn </a:t>
            </a:r>
            <a:r>
              <a:rPr lang="fr-FR" sz="2000" dirty="0"/>
              <a:t>: </a:t>
            </a:r>
            <a:r>
              <a:rPr lang="fr-FR" sz="2000" b="1" dirty="0">
                <a:solidFill>
                  <a:srgbClr val="00B050"/>
                </a:solidFill>
              </a:rPr>
              <a:t>Dakin</a:t>
            </a:r>
            <a:r>
              <a:rPr lang="fr-FR" sz="2000" dirty="0"/>
              <a:t> ou </a:t>
            </a:r>
            <a:r>
              <a:rPr lang="fr-FR" sz="2000" b="1" dirty="0">
                <a:solidFill>
                  <a:srgbClr val="00B050"/>
                </a:solidFill>
              </a:rPr>
              <a:t>Eau de javel</a:t>
            </a:r>
            <a:r>
              <a:rPr lang="fr-FR" sz="2000" dirty="0"/>
              <a:t> à 0,5% ou alcool à 70% ou Bétadine </a:t>
            </a:r>
          </a:p>
          <a:p>
            <a:pPr>
              <a:defRPr/>
            </a:pPr>
            <a:r>
              <a:rPr lang="fr-FR" sz="1400" dirty="0"/>
              <a:t>  </a:t>
            </a:r>
          </a:p>
          <a:p>
            <a:pPr>
              <a:defRPr/>
            </a:pPr>
            <a:endParaRPr lang="fr-FR" sz="1400" dirty="0"/>
          </a:p>
          <a:p>
            <a:pPr marL="285750" indent="-285750">
              <a:buFont typeface="Wingdings" pitchFamily="2" charset="2"/>
              <a:buChar char="v"/>
              <a:defRPr/>
            </a:pPr>
            <a:r>
              <a:rPr lang="fr-FR" sz="2400" b="1" dirty="0">
                <a:solidFill>
                  <a:srgbClr val="FF0000"/>
                </a:solidFill>
              </a:rPr>
              <a:t>Projection sur l’œil et les muqueuses</a:t>
            </a:r>
            <a:r>
              <a:rPr lang="fr-FR" b="1" dirty="0">
                <a:solidFill>
                  <a:srgbClr val="FF0000"/>
                </a:solidFill>
              </a:rPr>
              <a:t>	</a:t>
            </a:r>
          </a:p>
          <a:p>
            <a:pPr>
              <a:defRPr/>
            </a:pPr>
            <a:r>
              <a:rPr lang="fr-FR" sz="1400" dirty="0"/>
              <a:t>			</a:t>
            </a:r>
          </a:p>
          <a:p>
            <a:pPr marL="900113" indent="-266700">
              <a:buFont typeface="Wingdings" pitchFamily="2" charset="2"/>
              <a:buChar char="ü"/>
              <a:defRPr/>
            </a:pPr>
            <a:r>
              <a:rPr lang="fr-FR" sz="2000" dirty="0">
                <a:solidFill>
                  <a:schemeClr val="accent1"/>
                </a:solidFill>
              </a:rPr>
              <a:t>Laver</a:t>
            </a:r>
            <a:r>
              <a:rPr lang="fr-FR" sz="2000" dirty="0"/>
              <a:t> immédiatement et abondamment à l’eau </a:t>
            </a:r>
          </a:p>
          <a:p>
            <a:pPr marL="633413">
              <a:defRPr/>
            </a:pPr>
            <a:r>
              <a:rPr lang="fr-FR" sz="2000" dirty="0"/>
              <a:t>    courante ou au sérum physiologique pendant au moins 5 mn.</a:t>
            </a:r>
          </a:p>
          <a:p>
            <a:pPr>
              <a:defRPr/>
            </a:pPr>
            <a:endParaRPr lang="fr-FR" sz="2000" dirty="0"/>
          </a:p>
          <a:p>
            <a:pPr algn="ctr">
              <a:defRPr/>
            </a:pPr>
            <a:r>
              <a:rPr lang="fr-FR" sz="2000" b="1" dirty="0">
                <a:solidFill>
                  <a:srgbClr val="7030A0"/>
                </a:solidFill>
              </a:rPr>
              <a:t> Contacter dans l’heure qui suit </a:t>
            </a:r>
            <a:r>
              <a:rPr lang="fr-FR" sz="2000" b="1" dirty="0">
                <a:solidFill>
                  <a:srgbClr val="00B050"/>
                </a:solidFill>
              </a:rPr>
              <a:t>le médecin référent</a:t>
            </a:r>
          </a:p>
        </p:txBody>
      </p:sp>
      <p:sp>
        <p:nvSpPr>
          <p:cNvPr id="2" name="Flèche droite 1"/>
          <p:cNvSpPr/>
          <p:nvPr/>
        </p:nvSpPr>
        <p:spPr>
          <a:xfrm>
            <a:off x="2096582" y="6235621"/>
            <a:ext cx="698500" cy="32067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7030A0"/>
              </a:solidFill>
            </a:endParaRPr>
          </a:p>
        </p:txBody>
      </p:sp>
      <p:pic>
        <p:nvPicPr>
          <p:cNvPr id="29706" name="Picture 5"/>
          <p:cNvPicPr>
            <a:picLocks noChangeAspect="1" noChangeArrowheads="1"/>
          </p:cNvPicPr>
          <p:nvPr/>
        </p:nvPicPr>
        <p:blipFill>
          <a:blip r:embed="rId4"/>
          <a:srcRect/>
          <a:stretch>
            <a:fillRect/>
          </a:stretch>
        </p:blipFill>
        <p:spPr bwMode="auto">
          <a:xfrm>
            <a:off x="8262045" y="4653136"/>
            <a:ext cx="1413748" cy="945732"/>
          </a:xfrm>
          <a:prstGeom prst="rect">
            <a:avLst/>
          </a:prstGeom>
          <a:noFill/>
          <a:ln w="9525">
            <a:noFill/>
            <a:miter lim="800000"/>
            <a:headEnd/>
            <a:tailEnd/>
          </a:ln>
        </p:spPr>
      </p:pic>
      <p:pic>
        <p:nvPicPr>
          <p:cNvPr id="29707" name="Picture 5"/>
          <p:cNvPicPr>
            <a:picLocks noChangeAspect="1" noChangeArrowheads="1"/>
          </p:cNvPicPr>
          <p:nvPr/>
        </p:nvPicPr>
        <p:blipFill>
          <a:blip r:embed="rId5"/>
          <a:srcRect/>
          <a:stretch>
            <a:fillRect/>
          </a:stretch>
        </p:blipFill>
        <p:spPr bwMode="auto">
          <a:xfrm>
            <a:off x="6765934" y="171451"/>
            <a:ext cx="473075" cy="701675"/>
          </a:xfrm>
          <a:prstGeom prst="rect">
            <a:avLst/>
          </a:prstGeom>
          <a:noFill/>
          <a:ln w="9525">
            <a:noFill/>
            <a:miter lim="800000"/>
            <a:headEnd/>
            <a:tailEnd/>
          </a:ln>
        </p:spPr>
      </p:pic>
      <p:pic>
        <p:nvPicPr>
          <p:cNvPr id="29708" name="Picture 5"/>
          <p:cNvPicPr>
            <a:picLocks noChangeAspect="1" noChangeArrowheads="1"/>
          </p:cNvPicPr>
          <p:nvPr/>
        </p:nvPicPr>
        <p:blipFill>
          <a:blip r:embed="rId5"/>
          <a:srcRect/>
          <a:stretch>
            <a:fillRect/>
          </a:stretch>
        </p:blipFill>
        <p:spPr bwMode="auto">
          <a:xfrm>
            <a:off x="3151836" y="151047"/>
            <a:ext cx="473075" cy="701675"/>
          </a:xfrm>
          <a:prstGeom prst="rect">
            <a:avLst/>
          </a:prstGeom>
          <a:noFill/>
          <a:ln w="9525">
            <a:noFill/>
            <a:miter lim="800000"/>
            <a:headEnd/>
            <a:tailEnd/>
          </a:ln>
        </p:spPr>
      </p:pic>
    </p:spTree>
    <p:extLst>
      <p:ext uri="{BB962C8B-B14F-4D97-AF65-F5344CB8AC3E}">
        <p14:creationId xmlns:p14="http://schemas.microsoft.com/office/powerpoint/2010/main" val="9815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re 1">
            <a:extLst>
              <a:ext uri="{FF2B5EF4-FFF2-40B4-BE49-F238E27FC236}">
                <a16:creationId xmlns:a16="http://schemas.microsoft.com/office/drawing/2014/main" id="{63482843-639D-482C-A5C2-A5DF23F12BBA}"/>
              </a:ext>
            </a:extLst>
          </p:cNvPr>
          <p:cNvSpPr>
            <a:spLocks noGrp="1"/>
          </p:cNvSpPr>
          <p:nvPr>
            <p:ph type="title"/>
          </p:nvPr>
        </p:nvSpPr>
        <p:spPr>
          <a:xfrm>
            <a:off x="217488" y="127000"/>
            <a:ext cx="11793537" cy="1125538"/>
          </a:xfrm>
        </p:spPr>
        <p:txBody>
          <a:bodyPr rtlCol="0">
            <a:normAutofit fontScale="90000"/>
          </a:bodyPr>
          <a:lstStyle/>
          <a:p>
            <a:pPr algn="ctr" eaLnBrk="1" fontAlgn="auto" hangingPunct="1">
              <a:spcAft>
                <a:spcPts val="0"/>
              </a:spcAft>
              <a:defRPr/>
            </a:pPr>
            <a:r>
              <a:rPr lang="fr-FR" altLang="fr-FR" b="1" dirty="0"/>
              <a:t>MESURES DE CONTROLE</a:t>
            </a:r>
            <a:br>
              <a:rPr lang="fr-FR" altLang="fr-FR" dirty="0"/>
            </a:br>
            <a:endParaRPr lang="fr-FR" altLang="fr-FR" dirty="0"/>
          </a:p>
        </p:txBody>
      </p:sp>
      <p:sp>
        <p:nvSpPr>
          <p:cNvPr id="133123" name="Espace réservé du contenu 2">
            <a:extLst>
              <a:ext uri="{FF2B5EF4-FFF2-40B4-BE49-F238E27FC236}">
                <a16:creationId xmlns:a16="http://schemas.microsoft.com/office/drawing/2014/main" id="{C16661A2-8460-4F50-8D22-6E7998B1E0AD}"/>
              </a:ext>
            </a:extLst>
          </p:cNvPr>
          <p:cNvSpPr>
            <a:spLocks noGrp="1"/>
          </p:cNvSpPr>
          <p:nvPr>
            <p:ph idx="1"/>
          </p:nvPr>
        </p:nvSpPr>
        <p:spPr>
          <a:xfrm>
            <a:off x="271463" y="1069975"/>
            <a:ext cx="11757025" cy="5353050"/>
          </a:xfrm>
        </p:spPr>
        <p:txBody>
          <a:bodyPr/>
          <a:lstStyle/>
          <a:p>
            <a:pPr algn="just" eaLnBrk="1" hangingPunct="1">
              <a:lnSpc>
                <a:spcPct val="150000"/>
              </a:lnSpc>
              <a:spcAft>
                <a:spcPts val="200"/>
              </a:spcAft>
            </a:pPr>
            <a:r>
              <a:rPr lang="fr-FR" altLang="fr-FR" sz="3200" dirty="0"/>
              <a:t>Suivi et évaluation des programmes PCI</a:t>
            </a:r>
          </a:p>
          <a:p>
            <a:pPr algn="just" eaLnBrk="1" hangingPunct="1">
              <a:lnSpc>
                <a:spcPct val="150000"/>
              </a:lnSpc>
              <a:spcAft>
                <a:spcPts val="200"/>
              </a:spcAft>
            </a:pPr>
            <a:r>
              <a:rPr lang="fr-FR" altLang="fr-FR" sz="3200" dirty="0"/>
              <a:t>surveillance des IAS et RAM</a:t>
            </a:r>
          </a:p>
          <a:p>
            <a:pPr algn="just" eaLnBrk="1" hangingPunct="1">
              <a:lnSpc>
                <a:spcPct val="150000"/>
              </a:lnSpc>
              <a:spcAft>
                <a:spcPts val="200"/>
              </a:spcAft>
            </a:pPr>
            <a:r>
              <a:rPr lang="fr-FR" altLang="fr-FR" sz="3200" dirty="0"/>
              <a:t>Investigation et gestion de risque</a:t>
            </a:r>
          </a:p>
          <a:p>
            <a:pPr algn="just" eaLnBrk="1" hangingPunct="1">
              <a:lnSpc>
                <a:spcPct val="150000"/>
              </a:lnSpc>
              <a:spcAft>
                <a:spcPts val="200"/>
              </a:spcAft>
            </a:pPr>
            <a:r>
              <a:rPr lang="fr-FR" altLang="fr-FR" sz="3200" dirty="0"/>
              <a:t>Riposte </a:t>
            </a:r>
          </a:p>
          <a:p>
            <a:pPr algn="just" eaLnBrk="1" hangingPunct="1">
              <a:lnSpc>
                <a:spcPct val="120000"/>
              </a:lnSpc>
            </a:pPr>
            <a:endParaRPr lang="fr-FR" altLang="fr-FR" sz="3000" dirty="0">
              <a:latin typeface="Calibri" panose="020F0502020204030204" pitchFamily="34" charset="0"/>
            </a:endParaRPr>
          </a:p>
        </p:txBody>
      </p:sp>
    </p:spTree>
    <p:extLst>
      <p:ext uri="{BB962C8B-B14F-4D97-AF65-F5344CB8AC3E}">
        <p14:creationId xmlns:p14="http://schemas.microsoft.com/office/powerpoint/2010/main" val="354340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1ABF38C-5BA5-42DB-9006-AF1AC6783999}"/>
              </a:ext>
            </a:extLst>
          </p:cNvPr>
          <p:cNvSpPr>
            <a:spLocks noGrp="1" noChangeArrowheads="1"/>
          </p:cNvSpPr>
          <p:nvPr>
            <p:ph type="title"/>
          </p:nvPr>
        </p:nvSpPr>
        <p:spPr>
          <a:xfrm>
            <a:off x="381000" y="0"/>
            <a:ext cx="11610975" cy="1487488"/>
          </a:xfrm>
          <a:solidFill>
            <a:schemeClr val="accent1"/>
          </a:solidFill>
        </p:spPr>
        <p:txBody>
          <a:bodyPr/>
          <a:lstStyle/>
          <a:p>
            <a:pPr algn="ctr" eaLnBrk="1" hangingPunct="1"/>
            <a:r>
              <a:rPr lang="fr-FR" altLang="fr-FR" b="1">
                <a:solidFill>
                  <a:schemeClr val="bg1"/>
                </a:solidFill>
              </a:rPr>
              <a:t>Conclusion</a:t>
            </a:r>
          </a:p>
        </p:txBody>
      </p:sp>
      <p:sp>
        <p:nvSpPr>
          <p:cNvPr id="136195" name="Rectangle 3">
            <a:extLst>
              <a:ext uri="{FF2B5EF4-FFF2-40B4-BE49-F238E27FC236}">
                <a16:creationId xmlns:a16="http://schemas.microsoft.com/office/drawing/2014/main" id="{29B62448-719E-4A25-AC44-B727AF3A5DB4}"/>
              </a:ext>
            </a:extLst>
          </p:cNvPr>
          <p:cNvSpPr>
            <a:spLocks noGrp="1" noChangeArrowheads="1"/>
          </p:cNvSpPr>
          <p:nvPr>
            <p:ph idx="1"/>
          </p:nvPr>
        </p:nvSpPr>
        <p:spPr>
          <a:xfrm>
            <a:off x="398463" y="1730375"/>
            <a:ext cx="11576050" cy="3640138"/>
          </a:xfrm>
        </p:spPr>
        <p:txBody>
          <a:bodyPr>
            <a:normAutofit lnSpcReduction="10000"/>
          </a:bodyPr>
          <a:lstStyle/>
          <a:p>
            <a:pPr algn="ctr" eaLnBrk="1" hangingPunct="1">
              <a:lnSpc>
                <a:spcPct val="120000"/>
              </a:lnSpc>
              <a:buFontTx/>
              <a:buNone/>
            </a:pPr>
            <a:r>
              <a:rPr lang="fr-FR" altLang="fr-FR" sz="3200" dirty="0"/>
              <a:t>Primum no </a:t>
            </a:r>
            <a:r>
              <a:rPr lang="fr-FR" altLang="fr-FR" sz="3200" dirty="0" err="1"/>
              <a:t>nocere</a:t>
            </a:r>
            <a:r>
              <a:rPr lang="fr-FR" altLang="fr-FR" sz="3200" dirty="0"/>
              <a:t> avant tout ne pas nuire! Tel est la devise de la médecine.</a:t>
            </a:r>
          </a:p>
          <a:p>
            <a:pPr algn="ctr" eaLnBrk="1" hangingPunct="1">
              <a:lnSpc>
                <a:spcPct val="120000"/>
              </a:lnSpc>
              <a:buFontTx/>
              <a:buNone/>
            </a:pPr>
            <a:r>
              <a:rPr lang="fr-FR" altLang="fr-FR" sz="3200" dirty="0"/>
              <a:t> Un soin de qualité doit faire basculer la balance du bénéfice au détriment du risque</a:t>
            </a:r>
          </a:p>
          <a:p>
            <a:pPr algn="ctr" eaLnBrk="1" hangingPunct="1">
              <a:lnSpc>
                <a:spcPct val="120000"/>
              </a:lnSpc>
              <a:buFontTx/>
              <a:buNone/>
            </a:pPr>
            <a:r>
              <a:rPr lang="fr-FR" altLang="fr-FR" sz="3200" dirty="0"/>
              <a:t>Cela ne peut se faire qu’a travers l’adoption de comportement efficace de prévention des IAS </a:t>
            </a:r>
          </a:p>
        </p:txBody>
      </p:sp>
      <p:pic>
        <p:nvPicPr>
          <p:cNvPr id="5" name="Picture 2" descr="http://cdn.shopify.com/s/files/1/0627/9101/files/germ_hands.png?13650593566498086976">
            <a:extLst>
              <a:ext uri="{FF2B5EF4-FFF2-40B4-BE49-F238E27FC236}">
                <a16:creationId xmlns:a16="http://schemas.microsoft.com/office/drawing/2014/main" id="{24FA8CD6-E498-414A-BECD-39A3DAF6B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7" y="5241470"/>
            <a:ext cx="3472770" cy="1616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A38F93D-D7B2-4875-BA8F-5B556BA0893F}"/>
              </a:ext>
            </a:extLst>
          </p:cNvPr>
          <p:cNvSpPr>
            <a:spLocks noGrp="1"/>
          </p:cNvSpPr>
          <p:nvPr>
            <p:ph idx="1"/>
          </p:nvPr>
        </p:nvSpPr>
        <p:spPr>
          <a:xfrm>
            <a:off x="838200" y="1825625"/>
            <a:ext cx="10515600" cy="3085042"/>
          </a:xfrm>
          <a:ln w="38100">
            <a:noFill/>
            <a:miter lim="800000"/>
            <a:headEnd/>
            <a:tailEnd/>
          </a:ln>
        </p:spPr>
        <p:txBody>
          <a:bodyPr anchor="ctr">
            <a:normAutofit/>
          </a:bodyPr>
          <a:lstStyle/>
          <a:p>
            <a:pPr marL="0" indent="0" algn="ctr" eaLnBrk="1" hangingPunct="1">
              <a:buFont typeface="Arial" panose="020B0604020202020204" pitchFamily="34" charset="0"/>
              <a:buNone/>
            </a:pPr>
            <a:r>
              <a:rPr lang="fr-FR" altLang="fr-FR" sz="4800" b="1" dirty="0"/>
              <a:t>Merci pour votre attention</a:t>
            </a:r>
          </a:p>
        </p:txBody>
      </p:sp>
    </p:spTree>
    <p:extLst>
      <p:ext uri="{BB962C8B-B14F-4D97-AF65-F5344CB8AC3E}">
        <p14:creationId xmlns:p14="http://schemas.microsoft.com/office/powerpoint/2010/main" val="264836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EA685B-95CC-4AD2-96D0-C8DF42CD9CDB}"/>
              </a:ext>
            </a:extLst>
          </p:cNvPr>
          <p:cNvSpPr>
            <a:spLocks noGrp="1"/>
          </p:cNvSpPr>
          <p:nvPr>
            <p:ph type="body" idx="1"/>
          </p:nvPr>
        </p:nvSpPr>
        <p:spPr>
          <a:xfrm>
            <a:off x="831850" y="1219200"/>
            <a:ext cx="10515600" cy="4320987"/>
          </a:xfrm>
        </p:spPr>
        <p:txBody>
          <a:bodyPr anchor="ctr">
            <a:noAutofit/>
          </a:bodyPr>
          <a:lstStyle/>
          <a:p>
            <a:pPr algn="ctr">
              <a:lnSpc>
                <a:spcPct val="150000"/>
              </a:lnSpc>
            </a:pPr>
            <a:r>
              <a:rPr lang="fr-FR" sz="6000" b="1" dirty="0">
                <a:solidFill>
                  <a:schemeClr val="tx1"/>
                </a:solidFill>
              </a:rPr>
              <a:t> sources et modes de contamination</a:t>
            </a:r>
            <a:endParaRPr lang="en-US" sz="6000" dirty="0">
              <a:solidFill>
                <a:schemeClr val="tx1"/>
              </a:solidFill>
            </a:endParaRPr>
          </a:p>
        </p:txBody>
      </p:sp>
    </p:spTree>
    <p:extLst>
      <p:ext uri="{BB962C8B-B14F-4D97-AF65-F5344CB8AC3E}">
        <p14:creationId xmlns:p14="http://schemas.microsoft.com/office/powerpoint/2010/main" val="4057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4E71D4-5318-45FD-9208-0ECF856A0CA3}"/>
              </a:ext>
            </a:extLst>
          </p:cNvPr>
          <p:cNvSpPr>
            <a:spLocks noGrp="1"/>
          </p:cNvSpPr>
          <p:nvPr>
            <p:ph idx="1"/>
          </p:nvPr>
        </p:nvSpPr>
        <p:spPr>
          <a:xfrm>
            <a:off x="477671" y="1542196"/>
            <a:ext cx="11218459" cy="4885900"/>
          </a:xfrm>
          <a:ln>
            <a:noFill/>
          </a:ln>
        </p:spPr>
        <p:txBody>
          <a:bodyPr>
            <a:normAutofit lnSpcReduction="10000"/>
          </a:bodyPr>
          <a:lstStyle/>
          <a:p>
            <a:pPr lvl="1" algn="just">
              <a:lnSpc>
                <a:spcPct val="150000"/>
              </a:lnSpc>
            </a:pPr>
            <a:r>
              <a:rPr lang="fr-FR" sz="3200" b="1" dirty="0"/>
              <a:t>Origine endogène :</a:t>
            </a:r>
            <a:r>
              <a:rPr lang="fr-FR" sz="3200" dirty="0"/>
              <a:t> provient de la flore permanente ou temporaire du patient. Les agents pathogènes présents dans la flore normale provoquent des infections en cas de transmission vers d’autres sites que leur habitat naturel ou lors de la baisse de l’immunité</a:t>
            </a:r>
          </a:p>
          <a:p>
            <a:pPr lvl="1" algn="just">
              <a:lnSpc>
                <a:spcPct val="150000"/>
              </a:lnSpc>
            </a:pPr>
            <a:r>
              <a:rPr lang="fr-FR" sz="3200" b="1" dirty="0"/>
              <a:t>infection d’origine exogène : </a:t>
            </a:r>
            <a:r>
              <a:rPr lang="fr-FR" sz="3200" dirty="0"/>
              <a:t>elle peut être </a:t>
            </a:r>
            <a:r>
              <a:rPr lang="fr-FR" sz="3200" b="1" dirty="0"/>
              <a:t>croisée</a:t>
            </a:r>
            <a:r>
              <a:rPr lang="fr-FR" sz="3200" dirty="0"/>
              <a:t> ou </a:t>
            </a:r>
            <a:r>
              <a:rPr lang="fr-FR" sz="3200" b="1" dirty="0"/>
              <a:t>environnementale</a:t>
            </a:r>
            <a:r>
              <a:rPr lang="fr-FR" sz="3200" dirty="0"/>
              <a:t>.</a:t>
            </a:r>
            <a:endParaRPr lang="en-US" sz="2800" dirty="0"/>
          </a:p>
        </p:txBody>
      </p:sp>
      <p:sp>
        <p:nvSpPr>
          <p:cNvPr id="7" name="Titre 1">
            <a:extLst>
              <a:ext uri="{FF2B5EF4-FFF2-40B4-BE49-F238E27FC236}">
                <a16:creationId xmlns:a16="http://schemas.microsoft.com/office/drawing/2014/main" id="{565AE440-F487-4F95-BFC0-67E9BE0C41B9}"/>
              </a:ext>
            </a:extLst>
          </p:cNvPr>
          <p:cNvSpPr>
            <a:spLocks noGrp="1"/>
          </p:cNvSpPr>
          <p:nvPr>
            <p:ph type="title"/>
          </p:nvPr>
        </p:nvSpPr>
        <p:spPr>
          <a:xfrm>
            <a:off x="477671" y="259306"/>
            <a:ext cx="11218459" cy="996287"/>
          </a:xfrm>
          <a:ln>
            <a:noFill/>
          </a:ln>
        </p:spPr>
        <p:txBody>
          <a:bodyPr>
            <a:noAutofit/>
          </a:bodyPr>
          <a:lstStyle/>
          <a:p>
            <a:pPr algn="ctr"/>
            <a:r>
              <a:rPr lang="fr-FR" b="1" dirty="0">
                <a:solidFill>
                  <a:srgbClr val="1E7FB8"/>
                </a:solidFill>
                <a:latin typeface="Arial" panose="020B0604020202020204" pitchFamily="34" charset="0"/>
                <a:cs typeface="Arial" panose="020B0604020202020204" pitchFamily="34" charset="0"/>
              </a:rPr>
              <a:t>Sources de transmission des IAS</a:t>
            </a:r>
            <a:r>
              <a:rPr lang="fr-FR"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47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4E71D4-5318-45FD-9208-0ECF856A0CA3}"/>
              </a:ext>
            </a:extLst>
          </p:cNvPr>
          <p:cNvSpPr>
            <a:spLocks noGrp="1"/>
          </p:cNvSpPr>
          <p:nvPr>
            <p:ph idx="1"/>
          </p:nvPr>
        </p:nvSpPr>
        <p:spPr>
          <a:xfrm>
            <a:off x="477671" y="1542196"/>
            <a:ext cx="11218459" cy="4885900"/>
          </a:xfrm>
          <a:ln>
            <a:noFill/>
          </a:ln>
        </p:spPr>
        <p:txBody>
          <a:bodyPr>
            <a:normAutofit/>
          </a:bodyPr>
          <a:lstStyle/>
          <a:p>
            <a:pPr algn="just">
              <a:lnSpc>
                <a:spcPts val="4300"/>
              </a:lnSpc>
              <a:buFont typeface="Wingdings" panose="05000000000000000000" pitchFamily="2" charset="2"/>
              <a:buChar char="Ø"/>
            </a:pPr>
            <a:r>
              <a:rPr lang="fr-FR" b="1" dirty="0"/>
              <a:t>Infection croisée :</a:t>
            </a:r>
            <a:r>
              <a:rPr lang="fr-FR" dirty="0"/>
              <a:t> la transmission se fait d’un patient à l’autre ou d’un personnel de soins au patient de plusieurs façons : </a:t>
            </a:r>
          </a:p>
          <a:p>
            <a:pPr lvl="1" algn="just">
              <a:lnSpc>
                <a:spcPts val="4300"/>
              </a:lnSpc>
              <a:buFont typeface="Wingdings" panose="05000000000000000000" pitchFamily="2" charset="2"/>
              <a:buChar char="ü"/>
            </a:pPr>
            <a:r>
              <a:rPr lang="fr-FR" sz="2800" dirty="0"/>
              <a:t>par contact direct entre patients ou par le personnel contaminé lors des soins aux patients (mains, vêtement)</a:t>
            </a:r>
          </a:p>
          <a:p>
            <a:pPr lvl="1" algn="just">
              <a:lnSpc>
                <a:spcPts val="4300"/>
              </a:lnSpc>
              <a:buFont typeface="Wingdings" panose="05000000000000000000" pitchFamily="2" charset="2"/>
              <a:buChar char="ü"/>
            </a:pPr>
            <a:r>
              <a:rPr lang="fr-FR" sz="2800" dirty="0"/>
              <a:t>par des objets contaminés par le patient, les mains du personnel, les visiteurs ou d’autres sources environnementales</a:t>
            </a:r>
          </a:p>
          <a:p>
            <a:pPr lvl="1" algn="just">
              <a:lnSpc>
                <a:spcPts val="4300"/>
              </a:lnSpc>
              <a:buFont typeface="Wingdings" panose="05000000000000000000" pitchFamily="2" charset="2"/>
              <a:buChar char="ü"/>
            </a:pPr>
            <a:r>
              <a:rPr lang="fr-FR" sz="2800" dirty="0"/>
              <a:t> par l’air (gouttelettes ou poussières contaminées par les microorganismes d’un patient)</a:t>
            </a:r>
          </a:p>
        </p:txBody>
      </p:sp>
      <p:sp>
        <p:nvSpPr>
          <p:cNvPr id="7" name="Titre 1">
            <a:extLst>
              <a:ext uri="{FF2B5EF4-FFF2-40B4-BE49-F238E27FC236}">
                <a16:creationId xmlns:a16="http://schemas.microsoft.com/office/drawing/2014/main" id="{565AE440-F487-4F95-BFC0-67E9BE0C41B9}"/>
              </a:ext>
            </a:extLst>
          </p:cNvPr>
          <p:cNvSpPr>
            <a:spLocks noGrp="1"/>
          </p:cNvSpPr>
          <p:nvPr>
            <p:ph type="title"/>
          </p:nvPr>
        </p:nvSpPr>
        <p:spPr>
          <a:xfrm>
            <a:off x="477671" y="259306"/>
            <a:ext cx="11218459" cy="996287"/>
          </a:xfrm>
          <a:ln>
            <a:noFill/>
          </a:ln>
        </p:spPr>
        <p:txBody>
          <a:bodyPr>
            <a:noAutofit/>
          </a:bodyPr>
          <a:lstStyle/>
          <a:p>
            <a:pPr algn="ctr"/>
            <a:r>
              <a:rPr lang="fr-FR" b="1" dirty="0">
                <a:solidFill>
                  <a:srgbClr val="1E7FB8"/>
                </a:solidFill>
                <a:latin typeface="Arial" panose="020B0604020202020204" pitchFamily="34" charset="0"/>
                <a:cs typeface="Arial" panose="020B0604020202020204" pitchFamily="34" charset="0"/>
              </a:rPr>
              <a:t>Sources de transmission des IAS</a:t>
            </a:r>
            <a:r>
              <a:rPr lang="fr-FR"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2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4E71D4-5318-45FD-9208-0ECF856A0CA3}"/>
              </a:ext>
            </a:extLst>
          </p:cNvPr>
          <p:cNvSpPr>
            <a:spLocks noGrp="1"/>
          </p:cNvSpPr>
          <p:nvPr>
            <p:ph idx="1"/>
          </p:nvPr>
        </p:nvSpPr>
        <p:spPr>
          <a:xfrm>
            <a:off x="477671" y="1542196"/>
            <a:ext cx="11218459" cy="4885900"/>
          </a:xfrm>
          <a:ln>
            <a:noFill/>
          </a:ln>
        </p:spPr>
        <p:txBody>
          <a:bodyPr>
            <a:normAutofit/>
          </a:bodyPr>
          <a:lstStyle/>
          <a:p>
            <a:pPr algn="just">
              <a:lnSpc>
                <a:spcPct val="150000"/>
              </a:lnSpc>
              <a:buFont typeface="Wingdings" panose="05000000000000000000" pitchFamily="2" charset="2"/>
              <a:buChar char="Ø"/>
            </a:pPr>
            <a:r>
              <a:rPr lang="fr-FR" dirty="0"/>
              <a:t>Infection </a:t>
            </a:r>
            <a:r>
              <a:rPr lang="fr-FR" b="1" dirty="0"/>
              <a:t>d’origine environnementale : </a:t>
            </a:r>
            <a:r>
              <a:rPr lang="fr-FR" dirty="0"/>
              <a:t>se transmet par la flore présente dans l’environnement des soins (le matériel de soins, l’eau, les surfaces, l’alimentation, les déchets, l’air…)</a:t>
            </a:r>
          </a:p>
        </p:txBody>
      </p:sp>
      <p:sp>
        <p:nvSpPr>
          <p:cNvPr id="7" name="Titre 1">
            <a:extLst>
              <a:ext uri="{FF2B5EF4-FFF2-40B4-BE49-F238E27FC236}">
                <a16:creationId xmlns:a16="http://schemas.microsoft.com/office/drawing/2014/main" id="{565AE440-F487-4F95-BFC0-67E9BE0C41B9}"/>
              </a:ext>
            </a:extLst>
          </p:cNvPr>
          <p:cNvSpPr>
            <a:spLocks noGrp="1"/>
          </p:cNvSpPr>
          <p:nvPr>
            <p:ph type="title"/>
          </p:nvPr>
        </p:nvSpPr>
        <p:spPr>
          <a:xfrm>
            <a:off x="477671" y="259306"/>
            <a:ext cx="11218459" cy="996287"/>
          </a:xfrm>
          <a:ln>
            <a:noFill/>
          </a:ln>
        </p:spPr>
        <p:txBody>
          <a:bodyPr>
            <a:noAutofit/>
          </a:bodyPr>
          <a:lstStyle/>
          <a:p>
            <a:pPr algn="ctr"/>
            <a:r>
              <a:rPr lang="fr-FR" b="1" dirty="0">
                <a:solidFill>
                  <a:srgbClr val="1E7FB8"/>
                </a:solidFill>
                <a:latin typeface="Arial" panose="020B0604020202020204" pitchFamily="34" charset="0"/>
                <a:cs typeface="Arial" panose="020B0604020202020204" pitchFamily="34" charset="0"/>
              </a:rPr>
              <a:t>Sources de transmission de maladies infectieuses</a:t>
            </a:r>
            <a:r>
              <a:rPr lang="fr-FR"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 name="Picture 4" descr="IMG_0463">
            <a:extLst>
              <a:ext uri="{FF2B5EF4-FFF2-40B4-BE49-F238E27FC236}">
                <a16:creationId xmlns:a16="http://schemas.microsoft.com/office/drawing/2014/main" id="{0B0668C6-0718-471E-85BF-917100E01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58" y="3624898"/>
            <a:ext cx="4680856" cy="316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G_0441">
            <a:extLst>
              <a:ext uri="{FF2B5EF4-FFF2-40B4-BE49-F238E27FC236}">
                <a16:creationId xmlns:a16="http://schemas.microsoft.com/office/drawing/2014/main" id="{48219CE7-1E68-478E-9AE4-92C26EFC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354" y="3429000"/>
            <a:ext cx="5607031"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0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a:extLst>
              <a:ext uri="{FF2B5EF4-FFF2-40B4-BE49-F238E27FC236}">
                <a16:creationId xmlns:a16="http://schemas.microsoft.com/office/drawing/2014/main" id="{189AAB3A-C0FF-4884-B99D-8BA894CFADE3}"/>
              </a:ext>
            </a:extLst>
          </p:cNvPr>
          <p:cNvSpPr>
            <a:spLocks noChangeArrowheads="1"/>
          </p:cNvSpPr>
          <p:nvPr/>
        </p:nvSpPr>
        <p:spPr bwMode="auto">
          <a:xfrm>
            <a:off x="1631505" y="548681"/>
            <a:ext cx="4308475" cy="2376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fr-FR" sz="2800" b="1" dirty="0"/>
              <a:t>Infections du site opératoire</a:t>
            </a:r>
          </a:p>
        </p:txBody>
      </p:sp>
      <p:sp>
        <p:nvSpPr>
          <p:cNvPr id="874499" name="Rectangle 3">
            <a:extLst>
              <a:ext uri="{FF2B5EF4-FFF2-40B4-BE49-F238E27FC236}">
                <a16:creationId xmlns:a16="http://schemas.microsoft.com/office/drawing/2014/main" id="{D06FE9D8-AC26-4306-B28E-94EBB6C0A8E9}"/>
              </a:ext>
            </a:extLst>
          </p:cNvPr>
          <p:cNvSpPr>
            <a:spLocks noChangeArrowheads="1"/>
          </p:cNvSpPr>
          <p:nvPr/>
        </p:nvSpPr>
        <p:spPr bwMode="auto">
          <a:xfrm>
            <a:off x="6253608" y="548681"/>
            <a:ext cx="4306888" cy="2376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fr-FR" sz="2800" b="1" dirty="0"/>
              <a:t>Infections associées </a:t>
            </a:r>
          </a:p>
          <a:p>
            <a:pPr algn="ctr" eaLnBrk="1" hangingPunct="1">
              <a:spcBef>
                <a:spcPct val="0"/>
              </a:spcBef>
              <a:buNone/>
            </a:pPr>
            <a:r>
              <a:rPr lang="fr-FR" sz="2800" b="1" dirty="0"/>
              <a:t>au cathéter vasculaire</a:t>
            </a:r>
          </a:p>
        </p:txBody>
      </p:sp>
      <p:sp>
        <p:nvSpPr>
          <p:cNvPr id="874500" name="Rectangle 4">
            <a:extLst>
              <a:ext uri="{FF2B5EF4-FFF2-40B4-BE49-F238E27FC236}">
                <a16:creationId xmlns:a16="http://schemas.microsoft.com/office/drawing/2014/main" id="{E39FE4FC-5EE4-47C3-BA90-3CF1377DC892}"/>
              </a:ext>
            </a:extLst>
          </p:cNvPr>
          <p:cNvSpPr>
            <a:spLocks noChangeArrowheads="1"/>
          </p:cNvSpPr>
          <p:nvPr/>
        </p:nvSpPr>
        <p:spPr bwMode="auto">
          <a:xfrm>
            <a:off x="1631505" y="3634382"/>
            <a:ext cx="4308475" cy="2674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fr-FR" sz="2800" b="1" dirty="0"/>
              <a:t>Infections associées </a:t>
            </a:r>
          </a:p>
          <a:p>
            <a:pPr algn="ctr" eaLnBrk="1" hangingPunct="1">
              <a:spcBef>
                <a:spcPct val="0"/>
              </a:spcBef>
              <a:buNone/>
            </a:pPr>
            <a:r>
              <a:rPr lang="fr-FR" sz="2800" b="1" dirty="0"/>
              <a:t>au cathéter urinaire</a:t>
            </a:r>
          </a:p>
        </p:txBody>
      </p:sp>
      <p:sp>
        <p:nvSpPr>
          <p:cNvPr id="874501" name="Rectangle 5">
            <a:extLst>
              <a:ext uri="{FF2B5EF4-FFF2-40B4-BE49-F238E27FC236}">
                <a16:creationId xmlns:a16="http://schemas.microsoft.com/office/drawing/2014/main" id="{DB40EB3C-658C-4F54-9455-98DEAC72A74A}"/>
              </a:ext>
            </a:extLst>
          </p:cNvPr>
          <p:cNvSpPr>
            <a:spLocks noChangeArrowheads="1"/>
          </p:cNvSpPr>
          <p:nvPr/>
        </p:nvSpPr>
        <p:spPr bwMode="auto">
          <a:xfrm>
            <a:off x="6253608" y="3634382"/>
            <a:ext cx="4306888" cy="2674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a:t>Infections respiratoires </a:t>
            </a:r>
          </a:p>
          <a:p>
            <a:pPr algn="ctr" eaLnBrk="1" hangingPunct="1">
              <a:spcBef>
                <a:spcPct val="0"/>
              </a:spcBef>
              <a:buFontTx/>
              <a:buNone/>
            </a:pPr>
            <a:r>
              <a:rPr lang="fr-FR" sz="2800" b="1" dirty="0"/>
              <a:t>associées aux soins</a:t>
            </a:r>
            <a:endParaRPr lang="fr-FR" altLang="fr-FR" sz="2800" b="1" dirty="0">
              <a:latin typeface="Arial" panose="020B0604020202020204" pitchFamily="34" charset="0"/>
            </a:endParaRPr>
          </a:p>
        </p:txBody>
      </p:sp>
      <p:sp>
        <p:nvSpPr>
          <p:cNvPr id="21510" name="Text Box 6">
            <a:extLst>
              <a:ext uri="{FF2B5EF4-FFF2-40B4-BE49-F238E27FC236}">
                <a16:creationId xmlns:a16="http://schemas.microsoft.com/office/drawing/2014/main" id="{56669A5B-C5CD-4EBA-A317-B3F6C22352E9}"/>
              </a:ext>
            </a:extLst>
          </p:cNvPr>
          <p:cNvSpPr txBox="1">
            <a:spLocks noChangeArrowheads="1"/>
          </p:cNvSpPr>
          <p:nvPr/>
        </p:nvSpPr>
        <p:spPr bwMode="auto">
          <a:xfrm>
            <a:off x="1992313" y="2133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fr-FR" sz="1800">
              <a:latin typeface="Arial" panose="020B0604020202020204" pitchFamily="34" charset="0"/>
            </a:endParaRPr>
          </a:p>
        </p:txBody>
      </p:sp>
      <p:sp>
        <p:nvSpPr>
          <p:cNvPr id="21511" name="Text Box 7">
            <a:extLst>
              <a:ext uri="{FF2B5EF4-FFF2-40B4-BE49-F238E27FC236}">
                <a16:creationId xmlns:a16="http://schemas.microsoft.com/office/drawing/2014/main" id="{91DD402D-CAFD-449C-87F4-4915FA8366CE}"/>
              </a:ext>
            </a:extLst>
          </p:cNvPr>
          <p:cNvSpPr txBox="1">
            <a:spLocks noChangeArrowheads="1"/>
          </p:cNvSpPr>
          <p:nvPr/>
        </p:nvSpPr>
        <p:spPr bwMode="auto">
          <a:xfrm>
            <a:off x="2043113" y="21526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fr-FR" sz="1800">
              <a:latin typeface="Arial" panose="020B0604020202020204" pitchFamily="34" charset="0"/>
            </a:endParaRPr>
          </a:p>
        </p:txBody>
      </p:sp>
      <p:sp>
        <p:nvSpPr>
          <p:cNvPr id="874513" name="Oval 17">
            <a:extLst>
              <a:ext uri="{FF2B5EF4-FFF2-40B4-BE49-F238E27FC236}">
                <a16:creationId xmlns:a16="http://schemas.microsoft.com/office/drawing/2014/main" id="{43F5267C-2A28-4790-9410-BC1987DFD758}"/>
              </a:ext>
            </a:extLst>
          </p:cNvPr>
          <p:cNvSpPr>
            <a:spLocks noChangeArrowheads="1"/>
          </p:cNvSpPr>
          <p:nvPr/>
        </p:nvSpPr>
        <p:spPr bwMode="auto">
          <a:xfrm>
            <a:off x="5080000" y="2268984"/>
            <a:ext cx="2032000" cy="2032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108000" rIns="0" bIns="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fr-FR" altLang="fr-FR" sz="2400" b="1" dirty="0">
                <a:latin typeface="Arial" panose="020B0604020202020204" pitchFamily="34" charset="0"/>
              </a:rPr>
              <a:t>IAS les plus </a:t>
            </a:r>
          </a:p>
          <a:p>
            <a:pPr algn="ctr" eaLnBrk="1" hangingPunct="1">
              <a:lnSpc>
                <a:spcPct val="150000"/>
              </a:lnSpc>
              <a:spcBef>
                <a:spcPct val="0"/>
              </a:spcBef>
              <a:buFontTx/>
              <a:buNone/>
            </a:pPr>
            <a:r>
              <a:rPr lang="fr-FR" altLang="fr-FR" sz="2400" b="1" dirty="0">
                <a:latin typeface="Arial" panose="020B0604020202020204" pitchFamily="34" charset="0"/>
              </a:rPr>
              <a:t>fréquentes</a:t>
            </a:r>
          </a:p>
        </p:txBody>
      </p:sp>
    </p:spTree>
    <p:custDataLst>
      <p:tags r:id="rId1"/>
    </p:custDataLst>
    <p:extLst>
      <p:ext uri="{BB962C8B-B14F-4D97-AF65-F5344CB8AC3E}">
        <p14:creationId xmlns:p14="http://schemas.microsoft.com/office/powerpoint/2010/main" val="3669678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4513"/>
                                        </p:tgtEl>
                                        <p:attrNameLst>
                                          <p:attrName>style.visibility</p:attrName>
                                        </p:attrNameLst>
                                      </p:cBhvr>
                                      <p:to>
                                        <p:strVal val="visible"/>
                                      </p:to>
                                    </p:set>
                                    <p:animEffect transition="in" filter="fade">
                                      <p:cBhvr>
                                        <p:cTn id="7" dur="500"/>
                                        <p:tgtEl>
                                          <p:spTgt spid="874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4498"/>
                                        </p:tgtEl>
                                        <p:attrNameLst>
                                          <p:attrName>style.visibility</p:attrName>
                                        </p:attrNameLst>
                                      </p:cBhvr>
                                      <p:to>
                                        <p:strVal val="visible"/>
                                      </p:to>
                                    </p:set>
                                    <p:animEffect transition="in" filter="fade">
                                      <p:cBhvr>
                                        <p:cTn id="12" dur="500"/>
                                        <p:tgtEl>
                                          <p:spTgt spid="874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4499"/>
                                        </p:tgtEl>
                                        <p:attrNameLst>
                                          <p:attrName>style.visibility</p:attrName>
                                        </p:attrNameLst>
                                      </p:cBhvr>
                                      <p:to>
                                        <p:strVal val="visible"/>
                                      </p:to>
                                    </p:set>
                                    <p:animEffect transition="in" filter="fade">
                                      <p:cBhvr>
                                        <p:cTn id="17" dur="500"/>
                                        <p:tgtEl>
                                          <p:spTgt spid="8744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4500"/>
                                        </p:tgtEl>
                                        <p:attrNameLst>
                                          <p:attrName>style.visibility</p:attrName>
                                        </p:attrNameLst>
                                      </p:cBhvr>
                                      <p:to>
                                        <p:strVal val="visible"/>
                                      </p:to>
                                    </p:set>
                                    <p:animEffect transition="in" filter="fade">
                                      <p:cBhvr>
                                        <p:cTn id="22" dur="500"/>
                                        <p:tgtEl>
                                          <p:spTgt spid="8745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4501"/>
                                        </p:tgtEl>
                                        <p:attrNameLst>
                                          <p:attrName>style.visibility</p:attrName>
                                        </p:attrNameLst>
                                      </p:cBhvr>
                                      <p:to>
                                        <p:strVal val="visible"/>
                                      </p:to>
                                    </p:set>
                                    <p:animEffect transition="in" filter="fade">
                                      <p:cBhvr>
                                        <p:cTn id="27"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nimBg="1"/>
      <p:bldP spid="874499" grpId="0" animBg="1"/>
      <p:bldP spid="874500" grpId="0" animBg="1"/>
      <p:bldP spid="874501" grpId="0" animBg="1"/>
      <p:bldP spid="8745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16cd2d11-7324-4fad-8fc6-bd40923398d6"/>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1838</TotalTime>
  <Words>2523</Words>
  <Application>Microsoft Office PowerPoint</Application>
  <PresentationFormat>Grand écran</PresentationFormat>
  <Paragraphs>351</Paragraphs>
  <Slides>44</Slides>
  <Notes>24</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44</vt:i4>
      </vt:variant>
    </vt:vector>
  </HeadingPairs>
  <TitlesOfParts>
    <vt:vector size="58" baseType="lpstr">
      <vt:lpstr>Arial</vt:lpstr>
      <vt:lpstr>Arial Bold</vt:lpstr>
      <vt:lpstr>Arial Narrow Bold</vt:lpstr>
      <vt:lpstr>Calibri</vt:lpstr>
      <vt:lpstr>Calibri Light</vt:lpstr>
      <vt:lpstr>Century Gothic</vt:lpstr>
      <vt:lpstr>Helvetica CondensedBlack</vt:lpstr>
      <vt:lpstr>Times New Roman</vt:lpstr>
      <vt:lpstr>Verdana</vt:lpstr>
      <vt:lpstr>Wingdings</vt:lpstr>
      <vt:lpstr>Wingdings 2</vt:lpstr>
      <vt:lpstr>Thème Office</vt:lpstr>
      <vt:lpstr>ClipArt</vt:lpstr>
      <vt:lpstr>Diapositive Microsoft PowerPoint</vt:lpstr>
      <vt:lpstr>PREVENTION ET CONTRÔLE DES INFECTIONS ASSOCIEES AUX SOINS DANS LES SERVICES DE CARDIOLOGIE ET CHIRURGIE CARDIAQUE</vt:lpstr>
      <vt:lpstr>Plan </vt:lpstr>
      <vt:lpstr>Les infections associées aux soins </vt:lpstr>
      <vt:lpstr>Les infections associées aux soins </vt:lpstr>
      <vt:lpstr>Présentation PowerPoint</vt:lpstr>
      <vt:lpstr>Sources de transmission des IAS </vt:lpstr>
      <vt:lpstr>Sources de transmission des IAS </vt:lpstr>
      <vt:lpstr>Sources de transmission de maladies infectieuses </vt:lpstr>
      <vt:lpstr>Présentation PowerPoint</vt:lpstr>
      <vt:lpstr>Présentation PowerPoint</vt:lpstr>
      <vt:lpstr>Présentation PowerPoint</vt:lpstr>
      <vt:lpstr>Modes de transmission</vt:lpstr>
      <vt:lpstr>Modes de transmission</vt:lpstr>
      <vt:lpstr>Modes de transmission</vt:lpstr>
      <vt:lpstr>Modes de transmission</vt:lpstr>
      <vt:lpstr>Présentation PowerPoint</vt:lpstr>
      <vt:lpstr>Présentation PowerPoint</vt:lpstr>
      <vt:lpstr>Précautions standards</vt:lpstr>
      <vt:lpstr>LES PRECAUTIONS STANDARD</vt:lpstr>
      <vt:lpstr>LES PRECAUTIONS STANDARD</vt:lpstr>
      <vt:lpstr>HYGIENE DES MAINS</vt:lpstr>
      <vt:lpstr>Conditions préalables à l’hygiène des mains</vt:lpstr>
      <vt:lpstr>Les 5 indications de l’hygiène des mains</vt:lpstr>
      <vt:lpstr>Que faut-il utiliser pour appliquer l’hygiène des mains?</vt:lpstr>
      <vt:lpstr>Le lavage des mains</vt:lpstr>
      <vt:lpstr>Comment se fait la friction ?</vt:lpstr>
      <vt:lpstr>  Gants </vt:lpstr>
      <vt:lpstr> Principes d’utilisation des gants </vt:lpstr>
      <vt:lpstr>Protection du visage (yeux, nez et bouche)   </vt:lpstr>
      <vt:lpstr> Protection du visage (yeux, nez et bouche)  </vt:lpstr>
      <vt:lpstr>Tenues de travail et blouses</vt:lpstr>
      <vt:lpstr>EPI pour précautions standard (résumé)</vt:lpstr>
      <vt:lpstr>EPI pour précautions standard (résumé)</vt:lpstr>
      <vt:lpstr> Hygiène respiratoire et règles à respecter quand on tousse </vt:lpstr>
      <vt:lpstr>Nettoyage des locaux</vt:lpstr>
      <vt:lpstr>Linge</vt:lpstr>
      <vt:lpstr>Élimination des déchets </vt:lpstr>
      <vt:lpstr>Présentation PowerPoint</vt:lpstr>
      <vt:lpstr>Modes de transmission et Types de PC</vt:lpstr>
      <vt:lpstr>RECAPITULATIF</vt:lpstr>
      <vt:lpstr>Présentation PowerPoint</vt:lpstr>
      <vt:lpstr>MESURES DE CONTROLE </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Guy Bertrand ROUAMBA</dc:creator>
  <cp:lastModifiedBy>HP</cp:lastModifiedBy>
  <cp:revision>36</cp:revision>
  <dcterms:created xsi:type="dcterms:W3CDTF">2020-04-06T12:26:36Z</dcterms:created>
  <dcterms:modified xsi:type="dcterms:W3CDTF">2021-10-29T13:07:40Z</dcterms:modified>
</cp:coreProperties>
</file>